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302" r:id="rId2"/>
    <p:sldId id="256" r:id="rId3"/>
    <p:sldId id="290" r:id="rId4"/>
    <p:sldId id="275" r:id="rId5"/>
    <p:sldId id="291" r:id="rId6"/>
    <p:sldId id="276" r:id="rId7"/>
    <p:sldId id="286" r:id="rId8"/>
    <p:sldId id="292" r:id="rId9"/>
    <p:sldId id="296" r:id="rId10"/>
    <p:sldId id="297" r:id="rId11"/>
    <p:sldId id="308" r:id="rId12"/>
    <p:sldId id="309" r:id="rId13"/>
    <p:sldId id="298" r:id="rId14"/>
    <p:sldId id="299" r:id="rId15"/>
    <p:sldId id="295" r:id="rId16"/>
    <p:sldId id="293" r:id="rId17"/>
    <p:sldId id="294" r:id="rId18"/>
    <p:sldId id="303" r:id="rId19"/>
    <p:sldId id="305" r:id="rId20"/>
    <p:sldId id="304" r:id="rId21"/>
    <p:sldId id="301" r:id="rId22"/>
    <p:sldId id="307" r:id="rId23"/>
    <p:sldId id="300" r:id="rId24"/>
    <p:sldId id="265" r:id="rId25"/>
    <p:sldId id="266" r:id="rId26"/>
    <p:sldId id="274" r:id="rId27"/>
    <p:sldId id="306"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5" d="100"/>
          <a:sy n="85" d="100"/>
        </p:scale>
        <p:origin x="590" y="53"/>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2/5/2023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1.xml"/><Relationship Id="rId4" Type="http://schemas.openxmlformats.org/officeDocument/2006/relationships/image" Target="../media/image11.jfi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fi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98DFABC-B1F5-D8DA-A4ED-52016890C585}"/>
              </a:ext>
            </a:extLst>
          </p:cNvPr>
          <p:cNvSpPr txBox="1"/>
          <p:nvPr/>
        </p:nvSpPr>
        <p:spPr>
          <a:xfrm>
            <a:off x="2692751" y="4145869"/>
            <a:ext cx="4320610" cy="2400657"/>
          </a:xfrm>
          <a:prstGeom prst="rect">
            <a:avLst/>
          </a:prstGeom>
          <a:noFill/>
        </p:spPr>
        <p:txBody>
          <a:bodyPr wrap="square" rtlCol="0">
            <a:spAutoFit/>
          </a:bodyPr>
          <a:lstStyle/>
          <a:p>
            <a:pPr algn="ctr"/>
            <a:r>
              <a:rPr lang="en-US" sz="2400" b="1" dirty="0">
                <a:solidFill>
                  <a:srgbClr val="FF0000"/>
                </a:solidFill>
              </a:rPr>
              <a:t>Department </a:t>
            </a:r>
          </a:p>
          <a:p>
            <a:pPr algn="ctr"/>
            <a:r>
              <a:rPr lang="en-US" sz="2400" b="1" dirty="0">
                <a:solidFill>
                  <a:srgbClr val="FF0000"/>
                </a:solidFill>
              </a:rPr>
              <a:t>of</a:t>
            </a:r>
            <a:br>
              <a:rPr lang="en-US" sz="2400" dirty="0"/>
            </a:br>
            <a:r>
              <a:rPr lang="en-US" sz="2800" dirty="0">
                <a:solidFill>
                  <a:schemeClr val="tx2">
                    <a:lumMod val="50000"/>
                  </a:schemeClr>
                </a:solidFill>
              </a:rPr>
              <a:t>COMPUTER SCIENCE</a:t>
            </a:r>
          </a:p>
          <a:p>
            <a:pPr algn="ctr"/>
            <a:r>
              <a:rPr lang="en-US" sz="2800" dirty="0">
                <a:solidFill>
                  <a:schemeClr val="tx2">
                    <a:lumMod val="50000"/>
                  </a:schemeClr>
                </a:solidFill>
              </a:rPr>
              <a:t>&amp;</a:t>
            </a:r>
          </a:p>
          <a:p>
            <a:pPr algn="ctr"/>
            <a:r>
              <a:rPr lang="en-US" sz="2800" dirty="0">
                <a:solidFill>
                  <a:schemeClr val="tx2">
                    <a:lumMod val="50000"/>
                  </a:schemeClr>
                </a:solidFill>
              </a:rPr>
              <a:t>ENGINEERING </a:t>
            </a:r>
            <a:br>
              <a:rPr lang="en-US" dirty="0"/>
            </a:br>
            <a:endParaRPr lang="en-IN" dirty="0"/>
          </a:p>
        </p:txBody>
      </p:sp>
      <p:sp>
        <p:nvSpPr>
          <p:cNvPr id="12" name="TextBox 11">
            <a:extLst>
              <a:ext uri="{FF2B5EF4-FFF2-40B4-BE49-F238E27FC236}">
                <a16:creationId xmlns:a16="http://schemas.microsoft.com/office/drawing/2014/main" id="{DD9695C7-B011-A292-7F38-1A2FCD6859D5}"/>
              </a:ext>
            </a:extLst>
          </p:cNvPr>
          <p:cNvSpPr txBox="1"/>
          <p:nvPr/>
        </p:nvSpPr>
        <p:spPr>
          <a:xfrm>
            <a:off x="7603939" y="4163626"/>
            <a:ext cx="4194628" cy="646331"/>
          </a:xfrm>
          <a:prstGeom prst="rect">
            <a:avLst/>
          </a:prstGeom>
          <a:noFill/>
        </p:spPr>
        <p:txBody>
          <a:bodyPr wrap="square" rtlCol="0">
            <a:spAutoFit/>
          </a:bodyPr>
          <a:lstStyle/>
          <a:p>
            <a:r>
              <a:rPr lang="en-US" b="1" dirty="0"/>
              <a:t>Course Name : Design Project -1 </a:t>
            </a:r>
            <a:br>
              <a:rPr lang="en-US" b="1" dirty="0"/>
            </a:br>
            <a:r>
              <a:rPr lang="en-US" b="1" dirty="0"/>
              <a:t>Course Code  : CSB 4243</a:t>
            </a:r>
            <a:endParaRPr lang="en-IN" b="1" dirty="0"/>
          </a:p>
        </p:txBody>
      </p:sp>
      <p:sp>
        <p:nvSpPr>
          <p:cNvPr id="13" name="TextBox 12">
            <a:extLst>
              <a:ext uri="{FF2B5EF4-FFF2-40B4-BE49-F238E27FC236}">
                <a16:creationId xmlns:a16="http://schemas.microsoft.com/office/drawing/2014/main" id="{737EB417-56C4-8392-9E96-004521852F61}"/>
              </a:ext>
            </a:extLst>
          </p:cNvPr>
          <p:cNvSpPr txBox="1"/>
          <p:nvPr/>
        </p:nvSpPr>
        <p:spPr>
          <a:xfrm>
            <a:off x="7603939" y="5104762"/>
            <a:ext cx="3045041" cy="1200329"/>
          </a:xfrm>
          <a:prstGeom prst="rect">
            <a:avLst/>
          </a:prstGeom>
          <a:noFill/>
        </p:spPr>
        <p:txBody>
          <a:bodyPr wrap="square" rtlCol="0">
            <a:spAutoFit/>
          </a:bodyPr>
          <a:lstStyle/>
          <a:p>
            <a:r>
              <a:rPr lang="en-US" b="1" dirty="0"/>
              <a:t>Team No : 6</a:t>
            </a:r>
          </a:p>
          <a:p>
            <a:r>
              <a:rPr lang="en-US" b="1" dirty="0"/>
              <a:t>Team Members :</a:t>
            </a:r>
          </a:p>
          <a:p>
            <a:pPr marL="342900" indent="-342900">
              <a:buAutoNum type="arabicPeriod"/>
            </a:pPr>
            <a:r>
              <a:rPr lang="en-US" b="1" dirty="0"/>
              <a:t>Ruben Varghese</a:t>
            </a:r>
          </a:p>
          <a:p>
            <a:pPr marL="342900" indent="-342900">
              <a:buAutoNum type="arabicPeriod"/>
            </a:pPr>
            <a:r>
              <a:rPr lang="en-US" b="1" dirty="0"/>
              <a:t>Arun N</a:t>
            </a:r>
            <a:endParaRPr lang="en-IN" b="1" dirty="0"/>
          </a:p>
        </p:txBody>
      </p:sp>
      <p:pic>
        <p:nvPicPr>
          <p:cNvPr id="6" name="Picture 5">
            <a:extLst>
              <a:ext uri="{FF2B5EF4-FFF2-40B4-BE49-F238E27FC236}">
                <a16:creationId xmlns:a16="http://schemas.microsoft.com/office/drawing/2014/main" id="{543E069A-B0D0-4980-9B9B-FF6F87273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03"/>
            <a:ext cx="11759944" cy="2781962"/>
          </a:xfrm>
          <a:prstGeom prst="rect">
            <a:avLst/>
          </a:prstGeom>
        </p:spPr>
      </p:pic>
    </p:spTree>
    <p:extLst>
      <p:ext uri="{BB962C8B-B14F-4D97-AF65-F5344CB8AC3E}">
        <p14:creationId xmlns:p14="http://schemas.microsoft.com/office/powerpoint/2010/main" val="196603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F409-CB98-600D-72CE-7C927C0D25D0}"/>
              </a:ext>
            </a:extLst>
          </p:cNvPr>
          <p:cNvSpPr>
            <a:spLocks noGrp="1"/>
          </p:cNvSpPr>
          <p:nvPr>
            <p:ph type="title"/>
          </p:nvPr>
        </p:nvSpPr>
        <p:spPr>
          <a:xfrm>
            <a:off x="734758" y="778647"/>
            <a:ext cx="10122632" cy="652054"/>
          </a:xfrm>
        </p:spPr>
        <p:txBody>
          <a:bodyPr/>
          <a:lstStyle/>
          <a:p>
            <a:pPr algn="l"/>
            <a:r>
              <a:rPr lang="en-US" dirty="0"/>
              <a:t>Literature review</a:t>
            </a:r>
            <a:endParaRPr lang="en-IN" dirty="0"/>
          </a:p>
        </p:txBody>
      </p:sp>
      <p:sp>
        <p:nvSpPr>
          <p:cNvPr id="4" name="Footer Placeholder 3">
            <a:extLst>
              <a:ext uri="{FF2B5EF4-FFF2-40B4-BE49-F238E27FC236}">
                <a16:creationId xmlns:a16="http://schemas.microsoft.com/office/drawing/2014/main" id="{035DFE2D-C99C-FA99-1179-8076450EA970}"/>
              </a:ext>
            </a:extLst>
          </p:cNvPr>
          <p:cNvSpPr>
            <a:spLocks noGrp="1"/>
          </p:cNvSpPr>
          <p:nvPr>
            <p:ph type="ftr" sz="quarter" idx="10"/>
          </p:nvPr>
        </p:nvSpPr>
        <p:spPr/>
        <p:txBody>
          <a:bodyPr/>
          <a:lstStyle/>
          <a:p>
            <a:r>
              <a:rPr lang="en-US" dirty="0"/>
              <a:t>Literature review</a:t>
            </a:r>
          </a:p>
        </p:txBody>
      </p:sp>
      <p:sp>
        <p:nvSpPr>
          <p:cNvPr id="5" name="Slide Number Placeholder 4">
            <a:extLst>
              <a:ext uri="{FF2B5EF4-FFF2-40B4-BE49-F238E27FC236}">
                <a16:creationId xmlns:a16="http://schemas.microsoft.com/office/drawing/2014/main" id="{B0E2F851-FF61-17EA-BC88-1C2CC5FAD58E}"/>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7" name="Picture 6">
            <a:extLst>
              <a:ext uri="{FF2B5EF4-FFF2-40B4-BE49-F238E27FC236}">
                <a16:creationId xmlns:a16="http://schemas.microsoft.com/office/drawing/2014/main" id="{C929DDFA-5B6A-0ED5-B5D6-2EB974F8F3DE}"/>
              </a:ext>
            </a:extLst>
          </p:cNvPr>
          <p:cNvPicPr>
            <a:picLocks noChangeAspect="1"/>
          </p:cNvPicPr>
          <p:nvPr/>
        </p:nvPicPr>
        <p:blipFill>
          <a:blip r:embed="rId2"/>
          <a:stretch>
            <a:fillRect/>
          </a:stretch>
        </p:blipFill>
        <p:spPr>
          <a:xfrm>
            <a:off x="0" y="1802332"/>
            <a:ext cx="8487960" cy="2276793"/>
          </a:xfrm>
          <a:prstGeom prst="rect">
            <a:avLst/>
          </a:prstGeom>
        </p:spPr>
      </p:pic>
      <p:pic>
        <p:nvPicPr>
          <p:cNvPr id="9" name="Picture 8">
            <a:extLst>
              <a:ext uri="{FF2B5EF4-FFF2-40B4-BE49-F238E27FC236}">
                <a16:creationId xmlns:a16="http://schemas.microsoft.com/office/drawing/2014/main" id="{E5121AA5-EFBB-6EE7-247A-B9307AC68D98}"/>
              </a:ext>
            </a:extLst>
          </p:cNvPr>
          <p:cNvPicPr>
            <a:picLocks noChangeAspect="1"/>
          </p:cNvPicPr>
          <p:nvPr/>
        </p:nvPicPr>
        <p:blipFill>
          <a:blip r:embed="rId3"/>
          <a:stretch>
            <a:fillRect/>
          </a:stretch>
        </p:blipFill>
        <p:spPr>
          <a:xfrm>
            <a:off x="833579" y="3792355"/>
            <a:ext cx="5311600" cy="853514"/>
          </a:xfrm>
          <a:prstGeom prst="rect">
            <a:avLst/>
          </a:prstGeom>
        </p:spPr>
      </p:pic>
      <p:sp>
        <p:nvSpPr>
          <p:cNvPr id="10" name="TextBox 9">
            <a:extLst>
              <a:ext uri="{FF2B5EF4-FFF2-40B4-BE49-F238E27FC236}">
                <a16:creationId xmlns:a16="http://schemas.microsoft.com/office/drawing/2014/main" id="{CB7B2CCC-1B7A-BC3E-26D3-ADA0F32BB2C9}"/>
              </a:ext>
            </a:extLst>
          </p:cNvPr>
          <p:cNvSpPr txBox="1"/>
          <p:nvPr/>
        </p:nvSpPr>
        <p:spPr>
          <a:xfrm>
            <a:off x="6613864" y="3808520"/>
            <a:ext cx="5024761" cy="2031325"/>
          </a:xfrm>
          <a:prstGeom prst="rect">
            <a:avLst/>
          </a:prstGeom>
          <a:noFill/>
        </p:spPr>
        <p:txBody>
          <a:bodyPr wrap="square" rtlCol="0">
            <a:spAutoFit/>
          </a:bodyPr>
          <a:lstStyle/>
          <a:p>
            <a:pPr marL="285750" indent="-285750">
              <a:buFontTx/>
              <a:buChar char="-"/>
            </a:pPr>
            <a:r>
              <a:rPr lang="en-IN" dirty="0">
                <a:latin typeface="Arial" panose="020B0604020202020204" pitchFamily="34" charset="0"/>
                <a:cs typeface="Arial" panose="020B0604020202020204" pitchFamily="34" charset="0"/>
              </a:rPr>
              <a:t>Overview of agricultural technology extension</a:t>
            </a:r>
          </a:p>
          <a:p>
            <a:pPr marL="285750" indent="-285750">
              <a:buFontTx/>
              <a:buChar char="-"/>
            </a:pPr>
            <a:r>
              <a:rPr lang="en-IN" dirty="0">
                <a:latin typeface="Arial" panose="020B0604020202020204" pitchFamily="34" charset="0"/>
                <a:cs typeface="Arial" panose="020B0604020202020204" pitchFamily="34" charset="0"/>
              </a:rPr>
              <a:t>History and current situation</a:t>
            </a:r>
          </a:p>
          <a:p>
            <a:pPr marL="285750" indent="-285750">
              <a:buFontTx/>
              <a:buChar char="-"/>
            </a:pPr>
            <a:r>
              <a:rPr lang="en-IN" dirty="0">
                <a:latin typeface="Arial" panose="020B0604020202020204" pitchFamily="34" charset="0"/>
                <a:cs typeface="Arial" panose="020B0604020202020204" pitchFamily="34" charset="0"/>
              </a:rPr>
              <a:t>Researches</a:t>
            </a:r>
          </a:p>
          <a:p>
            <a:pPr marL="285750" indent="-285750">
              <a:buFontTx/>
              <a:buChar char="-"/>
            </a:pPr>
            <a:r>
              <a:rPr lang="en-IN" dirty="0">
                <a:latin typeface="Arial" panose="020B0604020202020204" pitchFamily="34" charset="0"/>
                <a:cs typeface="Arial" panose="020B0604020202020204" pitchFamily="34" charset="0"/>
              </a:rPr>
              <a:t>Data and methods</a:t>
            </a:r>
          </a:p>
          <a:p>
            <a:pPr marL="285750" indent="-285750">
              <a:buFontTx/>
              <a:buChar char="-"/>
            </a:pPr>
            <a:r>
              <a:rPr lang="en-IN" dirty="0">
                <a:latin typeface="Arial" panose="020B0604020202020204" pitchFamily="34" charset="0"/>
                <a:cs typeface="Arial" panose="020B0604020202020204" pitchFamily="34" charset="0"/>
              </a:rPr>
              <a:t>Theoretical Research</a:t>
            </a:r>
          </a:p>
          <a:p>
            <a:pPr marL="285750" indent="-285750">
              <a:buFontTx/>
              <a:buChar char="-"/>
            </a:pPr>
            <a:r>
              <a:rPr lang="en-IN" dirty="0">
                <a:latin typeface="Arial" panose="020B0604020202020204" pitchFamily="34" charset="0"/>
                <a:cs typeface="Arial" panose="020B0604020202020204" pitchFamily="34" charset="0"/>
              </a:rPr>
              <a:t>Conclusions and policy recommendations</a:t>
            </a:r>
          </a:p>
        </p:txBody>
      </p:sp>
      <p:pic>
        <p:nvPicPr>
          <p:cNvPr id="12" name="Picture 11">
            <a:extLst>
              <a:ext uri="{FF2B5EF4-FFF2-40B4-BE49-F238E27FC236}">
                <a16:creationId xmlns:a16="http://schemas.microsoft.com/office/drawing/2014/main" id="{3FBDF605-245D-64E7-3C43-FCC08BCAA50A}"/>
              </a:ext>
            </a:extLst>
          </p:cNvPr>
          <p:cNvPicPr>
            <a:picLocks noChangeAspect="1"/>
          </p:cNvPicPr>
          <p:nvPr/>
        </p:nvPicPr>
        <p:blipFill>
          <a:blip r:embed="rId4"/>
          <a:stretch>
            <a:fillRect/>
          </a:stretch>
        </p:blipFill>
        <p:spPr>
          <a:xfrm>
            <a:off x="553375" y="5839845"/>
            <a:ext cx="5712432" cy="553431"/>
          </a:xfrm>
          <a:prstGeom prst="rect">
            <a:avLst/>
          </a:prstGeom>
        </p:spPr>
      </p:pic>
    </p:spTree>
    <p:extLst>
      <p:ext uri="{BB962C8B-B14F-4D97-AF65-F5344CB8AC3E}">
        <p14:creationId xmlns:p14="http://schemas.microsoft.com/office/powerpoint/2010/main" val="182929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9A0176-73DF-44BB-8FED-30278ECBA5B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94359DD-12AA-48A8-A906-BD4A2806A316}"/>
              </a:ext>
            </a:extLst>
          </p:cNvPr>
          <p:cNvSpPr>
            <a:spLocks noGrp="1"/>
          </p:cNvSpPr>
          <p:nvPr>
            <p:ph type="sldNum" sz="quarter" idx="11"/>
          </p:nvPr>
        </p:nvSpPr>
        <p:spPr/>
        <p:txBody>
          <a:bodyPr/>
          <a:lstStyle/>
          <a:p>
            <a:fld id="{09A01C0A-2BB6-49E7-91A3-DCB9F9F59583}" type="slidenum">
              <a:rPr lang="en-US" smtClean="0"/>
              <a:pPr/>
              <a:t>11</a:t>
            </a:fld>
            <a:endParaRPr lang="en-US" dirty="0"/>
          </a:p>
        </p:txBody>
      </p:sp>
      <p:graphicFrame>
        <p:nvGraphicFramePr>
          <p:cNvPr id="7" name="Table 7">
            <a:extLst>
              <a:ext uri="{FF2B5EF4-FFF2-40B4-BE49-F238E27FC236}">
                <a16:creationId xmlns:a16="http://schemas.microsoft.com/office/drawing/2014/main" id="{777BCFC6-4F77-4492-9B6F-FA2A6846E1E7}"/>
              </a:ext>
            </a:extLst>
          </p:cNvPr>
          <p:cNvGraphicFramePr>
            <a:graphicFrameLocks noGrp="1"/>
          </p:cNvGraphicFramePr>
          <p:nvPr>
            <p:extLst>
              <p:ext uri="{D42A27DB-BD31-4B8C-83A1-F6EECF244321}">
                <p14:modId xmlns:p14="http://schemas.microsoft.com/office/powerpoint/2010/main" val="3184717703"/>
              </p:ext>
            </p:extLst>
          </p:nvPr>
        </p:nvGraphicFramePr>
        <p:xfrm>
          <a:off x="0" y="566928"/>
          <a:ext cx="12192000" cy="7129289"/>
        </p:xfrm>
        <a:graphic>
          <a:graphicData uri="http://schemas.openxmlformats.org/drawingml/2006/table">
            <a:tbl>
              <a:tblPr firstRow="1" bandRow="1">
                <a:tableStyleId>{D113A9D2-9D6B-4929-AA2D-F23B5EE8CBE7}</a:tableStyleId>
              </a:tblPr>
              <a:tblGrid>
                <a:gridCol w="654424">
                  <a:extLst>
                    <a:ext uri="{9D8B030D-6E8A-4147-A177-3AD203B41FA5}">
                      <a16:colId xmlns:a16="http://schemas.microsoft.com/office/drawing/2014/main" val="623604643"/>
                    </a:ext>
                  </a:extLst>
                </a:gridCol>
                <a:gridCol w="1497105">
                  <a:extLst>
                    <a:ext uri="{9D8B030D-6E8A-4147-A177-3AD203B41FA5}">
                      <a16:colId xmlns:a16="http://schemas.microsoft.com/office/drawing/2014/main" val="845713315"/>
                    </a:ext>
                  </a:extLst>
                </a:gridCol>
                <a:gridCol w="1443318">
                  <a:extLst>
                    <a:ext uri="{9D8B030D-6E8A-4147-A177-3AD203B41FA5}">
                      <a16:colId xmlns:a16="http://schemas.microsoft.com/office/drawing/2014/main" val="3576617378"/>
                    </a:ext>
                  </a:extLst>
                </a:gridCol>
                <a:gridCol w="2716306">
                  <a:extLst>
                    <a:ext uri="{9D8B030D-6E8A-4147-A177-3AD203B41FA5}">
                      <a16:colId xmlns:a16="http://schemas.microsoft.com/office/drawing/2014/main" val="630294101"/>
                    </a:ext>
                  </a:extLst>
                </a:gridCol>
                <a:gridCol w="2877671">
                  <a:extLst>
                    <a:ext uri="{9D8B030D-6E8A-4147-A177-3AD203B41FA5}">
                      <a16:colId xmlns:a16="http://schemas.microsoft.com/office/drawing/2014/main" val="1145814403"/>
                    </a:ext>
                  </a:extLst>
                </a:gridCol>
                <a:gridCol w="3003176">
                  <a:extLst>
                    <a:ext uri="{9D8B030D-6E8A-4147-A177-3AD203B41FA5}">
                      <a16:colId xmlns:a16="http://schemas.microsoft.com/office/drawing/2014/main" val="436342129"/>
                    </a:ext>
                  </a:extLst>
                </a:gridCol>
              </a:tblGrid>
              <a:tr h="624820">
                <a:tc>
                  <a:txBody>
                    <a:bodyPr/>
                    <a:lstStyle/>
                    <a:p>
                      <a:r>
                        <a:rPr lang="en-US" dirty="0"/>
                        <a:t>S.NO</a:t>
                      </a:r>
                      <a:endParaRPr lang="en-IN" dirty="0"/>
                    </a:p>
                  </a:txBody>
                  <a:tcPr/>
                </a:tc>
                <a:tc>
                  <a:txBody>
                    <a:bodyPr/>
                    <a:lstStyle/>
                    <a:p>
                      <a:r>
                        <a:rPr lang="en-US" dirty="0"/>
                        <a:t>TITLE OF THE PAPER</a:t>
                      </a:r>
                      <a:endParaRPr lang="en-IN" dirty="0"/>
                    </a:p>
                  </a:txBody>
                  <a:tcPr/>
                </a:tc>
                <a:tc>
                  <a:txBody>
                    <a:bodyPr/>
                    <a:lstStyle/>
                    <a:p>
                      <a:r>
                        <a:rPr lang="en-US" dirty="0"/>
                        <a:t>AUTHORS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cs typeface="Times New Roman" panose="02020603050405020304" pitchFamily="18" charset="0"/>
                        </a:rPr>
                        <a:t>PUBLICATION (NAME OF THE JOURNAL/CONFERENCE</a:t>
                      </a:r>
                      <a:r>
                        <a:rPr lang="en-IN" sz="1800" baseline="0" dirty="0">
                          <a:latin typeface="+mn-lt"/>
                          <a:cs typeface="Times New Roman" panose="02020603050405020304" pitchFamily="18" charset="0"/>
                        </a:rPr>
                        <a:t> PROCEEDINGS WITH YEAR)</a:t>
                      </a:r>
                      <a:endParaRPr lang="en-IN" sz="1800" dirty="0">
                        <a:latin typeface="+mn-lt"/>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cs typeface="Times New Roman" panose="02020603050405020304" pitchFamily="18" charset="0"/>
                        </a:rPr>
                        <a:t>ALGORITHM/METHODOLOGY ADOPTED</a:t>
                      </a:r>
                    </a:p>
                  </a:txBody>
                  <a:tcPr/>
                </a:tc>
                <a:tc>
                  <a:txBody>
                    <a:bodyPr/>
                    <a:lstStyle/>
                    <a:p>
                      <a:r>
                        <a:rPr lang="en-US" dirty="0"/>
                        <a:t>LIMITATIONS</a:t>
                      </a:r>
                      <a:endParaRPr lang="en-IN" dirty="0"/>
                    </a:p>
                  </a:txBody>
                  <a:tcPr/>
                </a:tc>
                <a:extLst>
                  <a:ext uri="{0D108BD9-81ED-4DB2-BD59-A6C34878D82A}">
                    <a16:rowId xmlns:a16="http://schemas.microsoft.com/office/drawing/2014/main" val="3096343923"/>
                  </a:ext>
                </a:extLst>
              </a:tr>
              <a:tr h="5666249">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lt1"/>
                          </a:solidFill>
                          <a:effectLst/>
                          <a:latin typeface="+mn-lt"/>
                          <a:ea typeface="+mn-ea"/>
                          <a:cs typeface="+mn-cs"/>
                        </a:rPr>
                        <a:t>A Review on Technology Adoption in Precision Agriculture: The Behavior and Use Acceptance</a:t>
                      </a:r>
                    </a:p>
                    <a:p>
                      <a:endParaRPr lang="en-IN" dirty="0"/>
                    </a:p>
                  </a:txBody>
                  <a:tcPr/>
                </a:tc>
                <a:tc>
                  <a:txBody>
                    <a:bodyPr/>
                    <a:lstStyle/>
                    <a:p>
                      <a:r>
                        <a:rPr lang="en-US" dirty="0"/>
                        <a:t>Andi Wiliam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lt1"/>
                          </a:solidFill>
                          <a:effectLst/>
                          <a:latin typeface="+mn-lt"/>
                          <a:ea typeface="+mn-ea"/>
                          <a:cs typeface="+mn-cs"/>
                        </a:rPr>
                        <a:t>A Review on Technology Adoption in Precision Agriculture: The Behavior and Use Acceptance was written by Andi Wiliam and was published in the “Journal of A Review on Technology Adoption in Precision Agriculture: The Behavior and Use Acceptance.” in 2022 The publication venue,” ICIT 2021: 2021 The 9th International Conference on Information Technology: IoT and Smart City” The literature focuses on Agricultural Technology development. And was released in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lt1"/>
                        </a:solidFill>
                        <a:effectLst/>
                        <a:latin typeface="+mn-lt"/>
                        <a:ea typeface="+mn-ea"/>
                        <a:cs typeface="+mn-cs"/>
                      </a:endParaRPr>
                    </a:p>
                  </a:txBody>
                  <a:tcPr/>
                </a:tc>
                <a:tc>
                  <a:txBody>
                    <a:bodyPr/>
                    <a:lstStyle/>
                    <a:p>
                      <a:r>
                        <a:rPr lang="en-IN" b="1" dirty="0"/>
                        <a:t>Plan the Review:</a:t>
                      </a:r>
                    </a:p>
                    <a:p>
                      <a:pPr marL="285750" indent="-285750">
                        <a:buFont typeface="Arial" panose="020B0604020202020204" pitchFamily="34" charset="0"/>
                        <a:buChar char="•"/>
                      </a:pPr>
                      <a:r>
                        <a:rPr lang="en-US" dirty="0"/>
                        <a:t>Start by Planning the analysis with the following activities</a:t>
                      </a:r>
                    </a:p>
                    <a:p>
                      <a:pPr marL="285750" indent="-285750">
                        <a:buFont typeface="Arial" panose="020B0604020202020204" pitchFamily="34" charset="0"/>
                        <a:buChar char="•"/>
                      </a:pPr>
                      <a:r>
                        <a:rPr lang="en-IN" dirty="0"/>
                        <a:t>Conducting the analysis </a:t>
                      </a:r>
                    </a:p>
                    <a:p>
                      <a:pPr marL="0" indent="0">
                        <a:buFont typeface="Arial" panose="020B0604020202020204" pitchFamily="34" charset="0"/>
                        <a:buNone/>
                      </a:pPr>
                      <a:r>
                        <a:rPr lang="en-IN" b="1" dirty="0"/>
                        <a:t>Conduct the Review</a:t>
                      </a:r>
                    </a:p>
                    <a:p>
                      <a:pPr marL="285750" indent="-285750">
                        <a:buFont typeface="Arial" panose="020B0604020202020204" pitchFamily="34" charset="0"/>
                        <a:buChar char="•"/>
                      </a:pPr>
                      <a:r>
                        <a:rPr lang="en-US" dirty="0"/>
                        <a:t>The first step was completed, and 196 papers were extracted using parameters that applied to the analysis in answering the research question, which was classified in a section called "Studies Found."</a:t>
                      </a:r>
                      <a:endParaRPr lang="en-IN" dirty="0"/>
                    </a:p>
                  </a:txBody>
                  <a:tcPr/>
                </a:tc>
                <a:tc>
                  <a:txBody>
                    <a:bodyPr/>
                    <a:lstStyle/>
                    <a:p>
                      <a:r>
                        <a:rPr lang="en-US" dirty="0"/>
                        <a:t>This limitation applies to model comparison studies also. Our work tracks participants through various stages of experience with a new technology and compares all models on all participants. There are still many areas that need to be developed in this study.</a:t>
                      </a:r>
                      <a:endParaRPr lang="en-IN" dirty="0"/>
                    </a:p>
                  </a:txBody>
                  <a:tcPr/>
                </a:tc>
                <a:extLst>
                  <a:ext uri="{0D108BD9-81ED-4DB2-BD59-A6C34878D82A}">
                    <a16:rowId xmlns:a16="http://schemas.microsoft.com/office/drawing/2014/main" val="3076801246"/>
                  </a:ext>
                </a:extLst>
              </a:tr>
            </a:tbl>
          </a:graphicData>
        </a:graphic>
      </p:graphicFrame>
      <p:sp>
        <p:nvSpPr>
          <p:cNvPr id="8" name="Title 1">
            <a:extLst>
              <a:ext uri="{FF2B5EF4-FFF2-40B4-BE49-F238E27FC236}">
                <a16:creationId xmlns:a16="http://schemas.microsoft.com/office/drawing/2014/main" id="{024F221E-8119-4288-A037-F8717522BAE4}"/>
              </a:ext>
            </a:extLst>
          </p:cNvPr>
          <p:cNvSpPr>
            <a:spLocks noGrp="1"/>
          </p:cNvSpPr>
          <p:nvPr>
            <p:ph type="title"/>
          </p:nvPr>
        </p:nvSpPr>
        <p:spPr>
          <a:xfrm>
            <a:off x="125158" y="0"/>
            <a:ext cx="10122632" cy="652054"/>
          </a:xfrm>
        </p:spPr>
        <p:txBody>
          <a:bodyPr/>
          <a:lstStyle/>
          <a:p>
            <a:pPr algn="l"/>
            <a:r>
              <a:rPr lang="en-US" dirty="0"/>
              <a:t>Literature review table</a:t>
            </a:r>
            <a:endParaRPr lang="en-IN" dirty="0"/>
          </a:p>
        </p:txBody>
      </p:sp>
    </p:spTree>
    <p:extLst>
      <p:ext uri="{BB962C8B-B14F-4D97-AF65-F5344CB8AC3E}">
        <p14:creationId xmlns:p14="http://schemas.microsoft.com/office/powerpoint/2010/main" val="94625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4E0E5F3-8DDC-46F2-99EB-37DC99CFD81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C9C1CB1-CE1C-4E93-BE66-7928BF517601}"/>
              </a:ext>
            </a:extLst>
          </p:cNvPr>
          <p:cNvSpPr>
            <a:spLocks noGrp="1"/>
          </p:cNvSpPr>
          <p:nvPr>
            <p:ph type="sldNum" sz="quarter" idx="11"/>
          </p:nvPr>
        </p:nvSpPr>
        <p:spPr/>
        <p:txBody>
          <a:bodyPr/>
          <a:lstStyle/>
          <a:p>
            <a:fld id="{09A01C0A-2BB6-49E7-91A3-DCB9F9F59583}" type="slidenum">
              <a:rPr lang="en-US" smtClean="0"/>
              <a:pPr/>
              <a:t>12</a:t>
            </a:fld>
            <a:endParaRPr lang="en-US" dirty="0"/>
          </a:p>
        </p:txBody>
      </p:sp>
      <p:graphicFrame>
        <p:nvGraphicFramePr>
          <p:cNvPr id="6" name="Table 7">
            <a:extLst>
              <a:ext uri="{FF2B5EF4-FFF2-40B4-BE49-F238E27FC236}">
                <a16:creationId xmlns:a16="http://schemas.microsoft.com/office/drawing/2014/main" id="{F66EB9F3-AADD-42F2-8B48-926D3E3A6B9C}"/>
              </a:ext>
            </a:extLst>
          </p:cNvPr>
          <p:cNvGraphicFramePr>
            <a:graphicFrameLocks noGrp="1"/>
          </p:cNvGraphicFramePr>
          <p:nvPr>
            <p:extLst>
              <p:ext uri="{D42A27DB-BD31-4B8C-83A1-F6EECF244321}">
                <p14:modId xmlns:p14="http://schemas.microsoft.com/office/powerpoint/2010/main" val="1643189667"/>
              </p:ext>
            </p:extLst>
          </p:nvPr>
        </p:nvGraphicFramePr>
        <p:xfrm>
          <a:off x="0" y="0"/>
          <a:ext cx="12192000" cy="7099592"/>
        </p:xfrm>
        <a:graphic>
          <a:graphicData uri="http://schemas.openxmlformats.org/drawingml/2006/table">
            <a:tbl>
              <a:tblPr firstRow="1" bandRow="1">
                <a:tableStyleId>{D113A9D2-9D6B-4929-AA2D-F23B5EE8CBE7}</a:tableStyleId>
              </a:tblPr>
              <a:tblGrid>
                <a:gridCol w="654424">
                  <a:extLst>
                    <a:ext uri="{9D8B030D-6E8A-4147-A177-3AD203B41FA5}">
                      <a16:colId xmlns:a16="http://schemas.microsoft.com/office/drawing/2014/main" val="623604643"/>
                    </a:ext>
                  </a:extLst>
                </a:gridCol>
                <a:gridCol w="1497105">
                  <a:extLst>
                    <a:ext uri="{9D8B030D-6E8A-4147-A177-3AD203B41FA5}">
                      <a16:colId xmlns:a16="http://schemas.microsoft.com/office/drawing/2014/main" val="845713315"/>
                    </a:ext>
                  </a:extLst>
                </a:gridCol>
                <a:gridCol w="1443318">
                  <a:extLst>
                    <a:ext uri="{9D8B030D-6E8A-4147-A177-3AD203B41FA5}">
                      <a16:colId xmlns:a16="http://schemas.microsoft.com/office/drawing/2014/main" val="3576617378"/>
                    </a:ext>
                  </a:extLst>
                </a:gridCol>
                <a:gridCol w="2725271">
                  <a:extLst>
                    <a:ext uri="{9D8B030D-6E8A-4147-A177-3AD203B41FA5}">
                      <a16:colId xmlns:a16="http://schemas.microsoft.com/office/drawing/2014/main" val="630294101"/>
                    </a:ext>
                  </a:extLst>
                </a:gridCol>
                <a:gridCol w="2868706">
                  <a:extLst>
                    <a:ext uri="{9D8B030D-6E8A-4147-A177-3AD203B41FA5}">
                      <a16:colId xmlns:a16="http://schemas.microsoft.com/office/drawing/2014/main" val="1145814403"/>
                    </a:ext>
                  </a:extLst>
                </a:gridCol>
                <a:gridCol w="3003176">
                  <a:extLst>
                    <a:ext uri="{9D8B030D-6E8A-4147-A177-3AD203B41FA5}">
                      <a16:colId xmlns:a16="http://schemas.microsoft.com/office/drawing/2014/main" val="436342129"/>
                    </a:ext>
                  </a:extLst>
                </a:gridCol>
              </a:tblGrid>
              <a:tr h="1521752">
                <a:tc>
                  <a:txBody>
                    <a:bodyPr/>
                    <a:lstStyle/>
                    <a:p>
                      <a:r>
                        <a:rPr lang="en-US" dirty="0"/>
                        <a:t>S.NO</a:t>
                      </a:r>
                      <a:endParaRPr lang="en-IN" dirty="0"/>
                    </a:p>
                  </a:txBody>
                  <a:tcPr/>
                </a:tc>
                <a:tc>
                  <a:txBody>
                    <a:bodyPr/>
                    <a:lstStyle/>
                    <a:p>
                      <a:r>
                        <a:rPr lang="en-US" dirty="0"/>
                        <a:t>TITLE OF THE PAPER</a:t>
                      </a:r>
                      <a:endParaRPr lang="en-IN" dirty="0"/>
                    </a:p>
                  </a:txBody>
                  <a:tcPr/>
                </a:tc>
                <a:tc>
                  <a:txBody>
                    <a:bodyPr/>
                    <a:lstStyle/>
                    <a:p>
                      <a:r>
                        <a:rPr lang="en-US" dirty="0"/>
                        <a:t>AUTHORS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cs typeface="Times New Roman" panose="02020603050405020304" pitchFamily="18" charset="0"/>
                        </a:rPr>
                        <a:t>PUBLICATION (NAME OF THE JOURNAL/CONFERENCE</a:t>
                      </a:r>
                      <a:r>
                        <a:rPr lang="en-IN" sz="1800" baseline="0" dirty="0">
                          <a:latin typeface="+mn-lt"/>
                          <a:cs typeface="Times New Roman" panose="02020603050405020304" pitchFamily="18" charset="0"/>
                        </a:rPr>
                        <a:t> PROCEEDINGS WITH YEAR)</a:t>
                      </a:r>
                      <a:endParaRPr lang="en-IN" sz="1800" dirty="0">
                        <a:latin typeface="+mn-lt"/>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cs typeface="Times New Roman" panose="02020603050405020304" pitchFamily="18" charset="0"/>
                        </a:rPr>
                        <a:t>ALGORITHM/METHODOLOGY ADOPTED</a:t>
                      </a:r>
                    </a:p>
                  </a:txBody>
                  <a:tcPr/>
                </a:tc>
                <a:tc>
                  <a:txBody>
                    <a:bodyPr/>
                    <a:lstStyle/>
                    <a:p>
                      <a:r>
                        <a:rPr lang="en-US" dirty="0"/>
                        <a:t>LIMITATIONS</a:t>
                      </a:r>
                      <a:endParaRPr lang="en-IN" dirty="0"/>
                    </a:p>
                  </a:txBody>
                  <a:tcPr/>
                </a:tc>
                <a:extLst>
                  <a:ext uri="{0D108BD9-81ED-4DB2-BD59-A6C34878D82A}">
                    <a16:rowId xmlns:a16="http://schemas.microsoft.com/office/drawing/2014/main" val="3096343923"/>
                  </a:ext>
                </a:extLst>
              </a:tr>
              <a:tr h="5448831">
                <a:tc>
                  <a:txBody>
                    <a:bodyPr/>
                    <a:lstStyle/>
                    <a:p>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Drones in agriculture: A review and bibliometric analysis.</a:t>
                      </a:r>
                      <a:endParaRPr lang="en-IN" dirty="0"/>
                    </a:p>
                  </a:txBody>
                  <a:tcPr/>
                </a:tc>
                <a:tc>
                  <a:txBody>
                    <a:bodyPr/>
                    <a:lstStyle/>
                    <a:p>
                      <a:r>
                        <a:rPr lang="en-IN" dirty="0"/>
                        <a:t>Abderahman Rejeb Alireza Abdollahi, Karim Rejeb,Horst Treiblmaier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lt1"/>
                          </a:solidFill>
                          <a:effectLst/>
                          <a:latin typeface="+mn-lt"/>
                          <a:ea typeface="+mn-ea"/>
                          <a:cs typeface="+mn-cs"/>
                        </a:rPr>
                        <a:t>A Review on </a:t>
                      </a:r>
                      <a:r>
                        <a:rPr lang="en-US" sz="1400" dirty="0"/>
                        <a:t>Drones in agriculture </a:t>
                      </a:r>
                      <a:r>
                        <a:rPr lang="en-US" sz="1500" b="0" i="0" kern="1200" dirty="0">
                          <a:solidFill>
                            <a:schemeClr val="lt1"/>
                          </a:solidFill>
                          <a:effectLst/>
                          <a:latin typeface="+mn-lt"/>
                          <a:ea typeface="+mn-ea"/>
                          <a:cs typeface="+mn-cs"/>
                        </a:rPr>
                        <a:t>was written by </a:t>
                      </a:r>
                      <a:r>
                        <a:rPr lang="en-IN" sz="1600" dirty="0"/>
                        <a:t>Abderahman Rejeb Alireza Abdollahi, Karim Rejeb,Horst Treiblmaier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lt1"/>
                          </a:solidFill>
                          <a:effectLst/>
                          <a:latin typeface="+mn-lt"/>
                          <a:ea typeface="+mn-ea"/>
                          <a:cs typeface="+mn-cs"/>
                        </a:rPr>
                        <a:t>and was published in the “</a:t>
                      </a:r>
                      <a:r>
                        <a:rPr lang="en-US" sz="1600" dirty="0"/>
                        <a:t>Drones in agriculture: A review and bibliometric analysis </a:t>
                      </a:r>
                      <a:r>
                        <a:rPr lang="en-US" sz="1500" b="0" i="0" kern="1200" dirty="0">
                          <a:solidFill>
                            <a:schemeClr val="lt1"/>
                          </a:solidFill>
                          <a:effectLst/>
                          <a:latin typeface="+mn-lt"/>
                          <a:ea typeface="+mn-ea"/>
                          <a:cs typeface="+mn-cs"/>
                        </a:rPr>
                        <a:t>.” in 2022 The publication venue,”</a:t>
                      </a:r>
                      <a:r>
                        <a:rPr lang="en-US" sz="1600" dirty="0"/>
                        <a:t> https://www.sciencedirect.com/science/article/</a:t>
                      </a:r>
                      <a:r>
                        <a:rPr lang="en-US" sz="1600" dirty="0" err="1"/>
                        <a:t>pii</a:t>
                      </a:r>
                      <a:r>
                        <a:rPr lang="en-US" sz="1600" dirty="0"/>
                        <a:t>/S0168169922003349?via%3Dihub” </a:t>
                      </a:r>
                      <a:r>
                        <a:rPr lang="en-US" sz="1500" b="0" i="0" kern="1200" dirty="0">
                          <a:solidFill>
                            <a:schemeClr val="lt1"/>
                          </a:solidFill>
                          <a:effectLst/>
                          <a:latin typeface="+mn-lt"/>
                          <a:ea typeface="+mn-ea"/>
                          <a:cs typeface="+mn-cs"/>
                        </a:rPr>
                        <a:t>And was released in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lt1"/>
                        </a:solidFill>
                        <a:effectLst/>
                        <a:latin typeface="+mn-lt"/>
                        <a:ea typeface="+mn-ea"/>
                        <a:cs typeface="+mn-cs"/>
                      </a:endParaRPr>
                    </a:p>
                  </a:txBody>
                  <a:tcPr/>
                </a:tc>
                <a:tc>
                  <a:txBody>
                    <a:bodyPr/>
                    <a:lstStyle/>
                    <a:p>
                      <a:r>
                        <a:rPr lang="en-US" dirty="0"/>
                        <a:t>In this current research study, Generally, a bibliometric analysis examines the extant literature to summarize and uncover hidden patterns of written communication and the evolution of the discipline based on statistics and mathematical methods, and it applies to large data </a:t>
                      </a:r>
                      <a:r>
                        <a:rPr lang="en-US" dirty="0" err="1"/>
                        <a:t>sets.By</a:t>
                      </a:r>
                      <a:r>
                        <a:rPr lang="en-US" dirty="0"/>
                        <a:t> using bibliometrics, we aspire to better understand the existing paradigms and research foci that contribute to the domain based on similarity.</a:t>
                      </a:r>
                      <a:endParaRPr lang="en-IN" b="1" dirty="0"/>
                    </a:p>
                  </a:txBody>
                  <a:tcPr/>
                </a:tc>
                <a:tc>
                  <a:txBody>
                    <a:bodyPr/>
                    <a:lstStyle/>
                    <a:p>
                      <a:r>
                        <a:rPr lang="en-US" dirty="0"/>
                        <a:t>Our study has several limitations. Firstly, the findings are determined by the publications selected for the final analysis. It is challenging to capture all relevant studies related to agricultural drones, particularly those not indexed in the Scopus database. Further, the data collection process is limited to the setting of search keywords, which may not be inclusive and lead to inconclusive findings. </a:t>
                      </a:r>
                      <a:endParaRPr lang="en-IN" dirty="0"/>
                    </a:p>
                  </a:txBody>
                  <a:tcPr/>
                </a:tc>
                <a:extLst>
                  <a:ext uri="{0D108BD9-81ED-4DB2-BD59-A6C34878D82A}">
                    <a16:rowId xmlns:a16="http://schemas.microsoft.com/office/drawing/2014/main" val="3076801246"/>
                  </a:ext>
                </a:extLst>
              </a:tr>
            </a:tbl>
          </a:graphicData>
        </a:graphic>
      </p:graphicFrame>
    </p:spTree>
    <p:extLst>
      <p:ext uri="{BB962C8B-B14F-4D97-AF65-F5344CB8AC3E}">
        <p14:creationId xmlns:p14="http://schemas.microsoft.com/office/powerpoint/2010/main" val="256740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132E-C137-36D9-AC65-5531DBA4DEC4}"/>
              </a:ext>
            </a:extLst>
          </p:cNvPr>
          <p:cNvSpPr>
            <a:spLocks noGrp="1"/>
          </p:cNvSpPr>
          <p:nvPr>
            <p:ph type="title"/>
          </p:nvPr>
        </p:nvSpPr>
        <p:spPr/>
        <p:txBody>
          <a:bodyPr/>
          <a:lstStyle/>
          <a:p>
            <a:pPr algn="l"/>
            <a:r>
              <a:rPr lang="en-US" dirty="0"/>
              <a:t>Articles</a:t>
            </a:r>
            <a:endParaRPr lang="en-IN" dirty="0"/>
          </a:p>
        </p:txBody>
      </p:sp>
      <p:pic>
        <p:nvPicPr>
          <p:cNvPr id="7" name="Content Placeholder 6">
            <a:extLst>
              <a:ext uri="{FF2B5EF4-FFF2-40B4-BE49-F238E27FC236}">
                <a16:creationId xmlns:a16="http://schemas.microsoft.com/office/drawing/2014/main" id="{CBC78AE2-1EBC-AE89-0752-84329F3C86A7}"/>
              </a:ext>
            </a:extLst>
          </p:cNvPr>
          <p:cNvPicPr>
            <a:picLocks noGrp="1" noChangeAspect="1"/>
          </p:cNvPicPr>
          <p:nvPr>
            <p:ph sz="half" idx="2"/>
          </p:nvPr>
        </p:nvPicPr>
        <p:blipFill>
          <a:blip r:embed="rId2"/>
          <a:stretch>
            <a:fillRect/>
          </a:stretch>
        </p:blipFill>
        <p:spPr>
          <a:xfrm>
            <a:off x="1327781" y="1828800"/>
            <a:ext cx="8730619" cy="4547197"/>
          </a:xfrm>
        </p:spPr>
      </p:pic>
      <p:sp>
        <p:nvSpPr>
          <p:cNvPr id="4" name="Footer Placeholder 3">
            <a:extLst>
              <a:ext uri="{FF2B5EF4-FFF2-40B4-BE49-F238E27FC236}">
                <a16:creationId xmlns:a16="http://schemas.microsoft.com/office/drawing/2014/main" id="{240195DC-1EEB-F897-72F3-77E660D7E1BC}"/>
              </a:ext>
            </a:extLst>
          </p:cNvPr>
          <p:cNvSpPr>
            <a:spLocks noGrp="1"/>
          </p:cNvSpPr>
          <p:nvPr>
            <p:ph type="ftr" sz="quarter" idx="10"/>
          </p:nvPr>
        </p:nvSpPr>
        <p:spPr/>
        <p:txBody>
          <a:bodyPr/>
          <a:lstStyle/>
          <a:p>
            <a:r>
              <a:rPr lang="en-US" dirty="0"/>
              <a:t>articles</a:t>
            </a:r>
          </a:p>
        </p:txBody>
      </p:sp>
      <p:sp>
        <p:nvSpPr>
          <p:cNvPr id="5" name="Slide Number Placeholder 4">
            <a:extLst>
              <a:ext uri="{FF2B5EF4-FFF2-40B4-BE49-F238E27FC236}">
                <a16:creationId xmlns:a16="http://schemas.microsoft.com/office/drawing/2014/main" id="{F3B2A947-6D64-1771-09FD-646A70A94065}"/>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75744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ACCDF74-062D-6AA8-6E21-2B5F97DD7848}"/>
              </a:ext>
            </a:extLst>
          </p:cNvPr>
          <p:cNvPicPr>
            <a:picLocks noGrp="1" noChangeAspect="1"/>
          </p:cNvPicPr>
          <p:nvPr>
            <p:ph sz="half" idx="2"/>
          </p:nvPr>
        </p:nvPicPr>
        <p:blipFill>
          <a:blip r:embed="rId2"/>
          <a:stretch>
            <a:fillRect/>
          </a:stretch>
        </p:blipFill>
        <p:spPr>
          <a:xfrm>
            <a:off x="1129226" y="3500022"/>
            <a:ext cx="4073614" cy="3253133"/>
          </a:xfrm>
        </p:spPr>
      </p:pic>
      <p:sp>
        <p:nvSpPr>
          <p:cNvPr id="4" name="Footer Placeholder 3">
            <a:extLst>
              <a:ext uri="{FF2B5EF4-FFF2-40B4-BE49-F238E27FC236}">
                <a16:creationId xmlns:a16="http://schemas.microsoft.com/office/drawing/2014/main" id="{FCBE8903-EA00-EE66-E09E-9809EAD87D9B}"/>
              </a:ext>
            </a:extLst>
          </p:cNvPr>
          <p:cNvSpPr>
            <a:spLocks noGrp="1"/>
          </p:cNvSpPr>
          <p:nvPr>
            <p:ph type="ftr" sz="quarter" idx="10"/>
          </p:nvPr>
        </p:nvSpPr>
        <p:spPr/>
        <p:txBody>
          <a:bodyPr/>
          <a:lstStyle/>
          <a:p>
            <a:r>
              <a:rPr lang="en-US" dirty="0"/>
              <a:t>articles</a:t>
            </a:r>
          </a:p>
        </p:txBody>
      </p:sp>
      <p:sp>
        <p:nvSpPr>
          <p:cNvPr id="5" name="Slide Number Placeholder 4">
            <a:extLst>
              <a:ext uri="{FF2B5EF4-FFF2-40B4-BE49-F238E27FC236}">
                <a16:creationId xmlns:a16="http://schemas.microsoft.com/office/drawing/2014/main" id="{3828629C-4553-6F12-0B62-4380583958A4}"/>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Picture 8">
            <a:extLst>
              <a:ext uri="{FF2B5EF4-FFF2-40B4-BE49-F238E27FC236}">
                <a16:creationId xmlns:a16="http://schemas.microsoft.com/office/drawing/2014/main" id="{AB1C693B-0B78-DDB0-775C-D2094138453F}"/>
              </a:ext>
            </a:extLst>
          </p:cNvPr>
          <p:cNvPicPr>
            <a:picLocks noChangeAspect="1"/>
          </p:cNvPicPr>
          <p:nvPr/>
        </p:nvPicPr>
        <p:blipFill>
          <a:blip r:embed="rId3"/>
          <a:stretch>
            <a:fillRect/>
          </a:stretch>
        </p:blipFill>
        <p:spPr>
          <a:xfrm>
            <a:off x="5265755" y="844018"/>
            <a:ext cx="2796782" cy="4747671"/>
          </a:xfrm>
          <a:prstGeom prst="rect">
            <a:avLst/>
          </a:prstGeom>
        </p:spPr>
      </p:pic>
      <p:pic>
        <p:nvPicPr>
          <p:cNvPr id="11" name="Picture 10">
            <a:extLst>
              <a:ext uri="{FF2B5EF4-FFF2-40B4-BE49-F238E27FC236}">
                <a16:creationId xmlns:a16="http://schemas.microsoft.com/office/drawing/2014/main" id="{BA86BE47-1C4A-8823-6CC0-A71B04EC33D2}"/>
              </a:ext>
            </a:extLst>
          </p:cNvPr>
          <p:cNvPicPr>
            <a:picLocks noChangeAspect="1"/>
          </p:cNvPicPr>
          <p:nvPr/>
        </p:nvPicPr>
        <p:blipFill>
          <a:blip r:embed="rId4"/>
          <a:stretch>
            <a:fillRect/>
          </a:stretch>
        </p:blipFill>
        <p:spPr>
          <a:xfrm>
            <a:off x="8125452" y="662853"/>
            <a:ext cx="3619584" cy="2555000"/>
          </a:xfrm>
          <a:prstGeom prst="rect">
            <a:avLst/>
          </a:prstGeom>
        </p:spPr>
      </p:pic>
      <p:pic>
        <p:nvPicPr>
          <p:cNvPr id="13" name="Picture 12">
            <a:extLst>
              <a:ext uri="{FF2B5EF4-FFF2-40B4-BE49-F238E27FC236}">
                <a16:creationId xmlns:a16="http://schemas.microsoft.com/office/drawing/2014/main" id="{9DFE15DF-4ED2-D241-78A8-8E274C7E1924}"/>
              </a:ext>
            </a:extLst>
          </p:cNvPr>
          <p:cNvPicPr>
            <a:picLocks noChangeAspect="1"/>
          </p:cNvPicPr>
          <p:nvPr/>
        </p:nvPicPr>
        <p:blipFill>
          <a:blip r:embed="rId5"/>
          <a:stretch>
            <a:fillRect/>
          </a:stretch>
        </p:blipFill>
        <p:spPr>
          <a:xfrm>
            <a:off x="244662" y="177018"/>
            <a:ext cx="5002448" cy="3323004"/>
          </a:xfrm>
          <a:prstGeom prst="rect">
            <a:avLst/>
          </a:prstGeom>
        </p:spPr>
      </p:pic>
      <p:pic>
        <p:nvPicPr>
          <p:cNvPr id="5122" name="Picture 2" descr=" ">
            <a:extLst>
              <a:ext uri="{FF2B5EF4-FFF2-40B4-BE49-F238E27FC236}">
                <a16:creationId xmlns:a16="http://schemas.microsoft.com/office/drawing/2014/main" id="{BC13B165-E63A-0D2E-87D3-F87430907C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5452" y="3669769"/>
            <a:ext cx="3619585" cy="291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63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4EAF2BD-7781-670B-2C33-D26FEB0C46E6}"/>
              </a:ext>
            </a:extLst>
          </p:cNvPr>
          <p:cNvPicPr>
            <a:picLocks noGrp="1" noChangeAspect="1"/>
          </p:cNvPicPr>
          <p:nvPr>
            <p:ph sz="half" idx="2"/>
          </p:nvPr>
        </p:nvPicPr>
        <p:blipFill>
          <a:blip r:embed="rId2"/>
          <a:stretch>
            <a:fillRect/>
          </a:stretch>
        </p:blipFill>
        <p:spPr>
          <a:xfrm>
            <a:off x="1124802" y="597024"/>
            <a:ext cx="9942396" cy="5663952"/>
          </a:xfrm>
        </p:spPr>
      </p:pic>
      <p:sp>
        <p:nvSpPr>
          <p:cNvPr id="4" name="Footer Placeholder 3">
            <a:extLst>
              <a:ext uri="{FF2B5EF4-FFF2-40B4-BE49-F238E27FC236}">
                <a16:creationId xmlns:a16="http://schemas.microsoft.com/office/drawing/2014/main" id="{8DEE8F7E-62F0-6A4E-02BC-8CD0CCA1D1CF}"/>
              </a:ext>
            </a:extLst>
          </p:cNvPr>
          <p:cNvSpPr>
            <a:spLocks noGrp="1"/>
          </p:cNvSpPr>
          <p:nvPr>
            <p:ph type="ftr" sz="quarter" idx="10"/>
          </p:nvPr>
        </p:nvSpPr>
        <p:spPr/>
        <p:txBody>
          <a:bodyPr/>
          <a:lstStyle/>
          <a:p>
            <a:r>
              <a:rPr lang="en-US" dirty="0"/>
              <a:t>World agricultural output</a:t>
            </a:r>
          </a:p>
        </p:txBody>
      </p:sp>
      <p:sp>
        <p:nvSpPr>
          <p:cNvPr id="5" name="Slide Number Placeholder 4">
            <a:extLst>
              <a:ext uri="{FF2B5EF4-FFF2-40B4-BE49-F238E27FC236}">
                <a16:creationId xmlns:a16="http://schemas.microsoft.com/office/drawing/2014/main" id="{205E1980-F9E3-8EA0-F9A3-6121BA216C81}"/>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625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EB33-B5FE-8DA0-1497-D718DA7E9612}"/>
              </a:ext>
            </a:extLst>
          </p:cNvPr>
          <p:cNvSpPr>
            <a:spLocks noGrp="1"/>
          </p:cNvSpPr>
          <p:nvPr>
            <p:ph type="title"/>
          </p:nvPr>
        </p:nvSpPr>
        <p:spPr/>
        <p:txBody>
          <a:bodyPr/>
          <a:lstStyle/>
          <a:p>
            <a:r>
              <a:rPr lang="en-US" dirty="0"/>
              <a:t>Agriculture decline in Tamil nadu</a:t>
            </a:r>
            <a:endParaRPr lang="en-IN" dirty="0"/>
          </a:p>
        </p:txBody>
      </p:sp>
      <p:pic>
        <p:nvPicPr>
          <p:cNvPr id="9" name="Content Placeholder 8">
            <a:extLst>
              <a:ext uri="{FF2B5EF4-FFF2-40B4-BE49-F238E27FC236}">
                <a16:creationId xmlns:a16="http://schemas.microsoft.com/office/drawing/2014/main" id="{AA818436-CF45-5CCC-F4AF-DD7ED98F4A7C}"/>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850900" y="1895078"/>
            <a:ext cx="10125075" cy="4218781"/>
          </a:xfrm>
        </p:spPr>
      </p:pic>
      <p:sp>
        <p:nvSpPr>
          <p:cNvPr id="4" name="Footer Placeholder 3">
            <a:extLst>
              <a:ext uri="{FF2B5EF4-FFF2-40B4-BE49-F238E27FC236}">
                <a16:creationId xmlns:a16="http://schemas.microsoft.com/office/drawing/2014/main" id="{4CA12B66-0E19-153D-09EE-D53EB6ED9B0A}"/>
              </a:ext>
            </a:extLst>
          </p:cNvPr>
          <p:cNvSpPr>
            <a:spLocks noGrp="1"/>
          </p:cNvSpPr>
          <p:nvPr>
            <p:ph type="ftr" sz="quarter" idx="10"/>
          </p:nvPr>
        </p:nvSpPr>
        <p:spPr/>
        <p:txBody>
          <a:bodyPr/>
          <a:lstStyle/>
          <a:p>
            <a:r>
              <a:rPr lang="en-US" dirty="0"/>
              <a:t>Graph – Tamil nadu</a:t>
            </a:r>
          </a:p>
        </p:txBody>
      </p:sp>
      <p:sp>
        <p:nvSpPr>
          <p:cNvPr id="5" name="Slide Number Placeholder 4">
            <a:extLst>
              <a:ext uri="{FF2B5EF4-FFF2-40B4-BE49-F238E27FC236}">
                <a16:creationId xmlns:a16="http://schemas.microsoft.com/office/drawing/2014/main" id="{5D1345C6-CE5E-736A-7B12-AB848CEF8D05}"/>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9353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7937-D927-B047-8CDE-F925FB7E2F3C}"/>
              </a:ext>
            </a:extLst>
          </p:cNvPr>
          <p:cNvSpPr>
            <a:spLocks noGrp="1"/>
          </p:cNvSpPr>
          <p:nvPr>
            <p:ph type="title"/>
          </p:nvPr>
        </p:nvSpPr>
        <p:spPr/>
        <p:txBody>
          <a:bodyPr/>
          <a:lstStyle/>
          <a:p>
            <a:r>
              <a:rPr lang="en-US" dirty="0"/>
              <a:t>Agriculture decline in kerala</a:t>
            </a:r>
            <a:endParaRPr lang="en-IN" dirty="0"/>
          </a:p>
        </p:txBody>
      </p:sp>
      <p:pic>
        <p:nvPicPr>
          <p:cNvPr id="9" name="Content Placeholder 8">
            <a:extLst>
              <a:ext uri="{FF2B5EF4-FFF2-40B4-BE49-F238E27FC236}">
                <a16:creationId xmlns:a16="http://schemas.microsoft.com/office/drawing/2014/main" id="{3099FCDE-36C8-8539-0A76-7F0F570141DE}"/>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850900" y="1895078"/>
            <a:ext cx="10125075" cy="4218781"/>
          </a:xfrm>
        </p:spPr>
      </p:pic>
      <p:sp>
        <p:nvSpPr>
          <p:cNvPr id="4" name="Footer Placeholder 3">
            <a:extLst>
              <a:ext uri="{FF2B5EF4-FFF2-40B4-BE49-F238E27FC236}">
                <a16:creationId xmlns:a16="http://schemas.microsoft.com/office/drawing/2014/main" id="{6F134293-25F9-85DB-0D31-48F1AA03833F}"/>
              </a:ext>
            </a:extLst>
          </p:cNvPr>
          <p:cNvSpPr>
            <a:spLocks noGrp="1"/>
          </p:cNvSpPr>
          <p:nvPr>
            <p:ph type="ftr" sz="quarter" idx="10"/>
          </p:nvPr>
        </p:nvSpPr>
        <p:spPr/>
        <p:txBody>
          <a:bodyPr/>
          <a:lstStyle/>
          <a:p>
            <a:r>
              <a:rPr lang="en-US" dirty="0"/>
              <a:t>Graph - kerala</a:t>
            </a:r>
          </a:p>
        </p:txBody>
      </p:sp>
      <p:sp>
        <p:nvSpPr>
          <p:cNvPr id="5" name="Slide Number Placeholder 4">
            <a:extLst>
              <a:ext uri="{FF2B5EF4-FFF2-40B4-BE49-F238E27FC236}">
                <a16:creationId xmlns:a16="http://schemas.microsoft.com/office/drawing/2014/main" id="{13F8DD9D-8EE8-989B-531D-AD482C3EAA16}"/>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322261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A56A-CF01-C387-F093-EA01757F5D04}"/>
              </a:ext>
            </a:extLst>
          </p:cNvPr>
          <p:cNvSpPr>
            <a:spLocks noGrp="1"/>
          </p:cNvSpPr>
          <p:nvPr>
            <p:ph type="title"/>
          </p:nvPr>
        </p:nvSpPr>
        <p:spPr/>
        <p:txBody>
          <a:bodyPr/>
          <a:lstStyle/>
          <a:p>
            <a:pPr algn="l"/>
            <a:r>
              <a:rPr lang="en-US" dirty="0"/>
              <a:t>System requirements</a:t>
            </a:r>
            <a:endParaRPr lang="en-IN" dirty="0"/>
          </a:p>
        </p:txBody>
      </p:sp>
      <p:sp>
        <p:nvSpPr>
          <p:cNvPr id="3" name="Content Placeholder 2">
            <a:extLst>
              <a:ext uri="{FF2B5EF4-FFF2-40B4-BE49-F238E27FC236}">
                <a16:creationId xmlns:a16="http://schemas.microsoft.com/office/drawing/2014/main" id="{040EE468-8D15-2326-AB75-0E80BB00B61C}"/>
              </a:ext>
            </a:extLst>
          </p:cNvPr>
          <p:cNvSpPr>
            <a:spLocks noGrp="1"/>
          </p:cNvSpPr>
          <p:nvPr>
            <p:ph sz="half" idx="2"/>
          </p:nvPr>
        </p:nvSpPr>
        <p:spPr>
          <a:xfrm>
            <a:off x="850168" y="1828799"/>
            <a:ext cx="10126362" cy="4749553"/>
          </a:xfrm>
        </p:spPr>
        <p:txBody>
          <a:bodyPr/>
          <a:lstStyle/>
          <a:p>
            <a:pPr algn="l"/>
            <a:r>
              <a:rPr lang="en-US" b="1" i="0" dirty="0">
                <a:solidFill>
                  <a:srgbClr val="202124"/>
                </a:solidFill>
                <a:effectLst/>
                <a:latin typeface="arial" panose="020B0604020202020204" pitchFamily="34" charset="0"/>
              </a:rPr>
              <a:t>There are many types of IoT sensors for agriculture as well as IoT applications in agriculture in general:</a:t>
            </a:r>
            <a:endParaRPr lang="en-US" b="0" i="0" dirty="0">
              <a:solidFill>
                <a:srgbClr val="202124"/>
              </a:solidFill>
              <a:effectLst/>
              <a:latin typeface="arial" panose="020B0604020202020204" pitchFamily="34" charset="0"/>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 Monitoring of climate conditions.</a:t>
            </a:r>
          </a:p>
          <a:p>
            <a:pPr algn="l">
              <a:buFont typeface="Arial" panose="020B0604020202020204" pitchFamily="34" charset="0"/>
              <a:buChar char="•"/>
            </a:pPr>
            <a:r>
              <a:rPr lang="en-US" b="0" i="0" dirty="0">
                <a:solidFill>
                  <a:srgbClr val="202124"/>
                </a:solidFill>
                <a:effectLst/>
                <a:latin typeface="arial" panose="020B0604020202020204" pitchFamily="34" charset="0"/>
              </a:rPr>
              <a:t> Greenhouse automation.</a:t>
            </a:r>
          </a:p>
          <a:p>
            <a:pPr algn="l">
              <a:buFont typeface="Arial" panose="020B0604020202020204" pitchFamily="34" charset="0"/>
              <a:buChar char="•"/>
            </a:pPr>
            <a:r>
              <a:rPr lang="en-US" b="0" i="0" dirty="0">
                <a:solidFill>
                  <a:srgbClr val="202124"/>
                </a:solidFill>
                <a:effectLst/>
                <a:latin typeface="arial" panose="020B0604020202020204" pitchFamily="34" charset="0"/>
              </a:rPr>
              <a:t> Crop management.</a:t>
            </a:r>
          </a:p>
          <a:p>
            <a:pPr algn="l">
              <a:buFont typeface="Arial" panose="020B0604020202020204" pitchFamily="34" charset="0"/>
              <a:buChar char="•"/>
            </a:pPr>
            <a:r>
              <a:rPr lang="en-US" b="0" i="0" dirty="0">
                <a:solidFill>
                  <a:srgbClr val="202124"/>
                </a:solidFill>
                <a:effectLst/>
                <a:latin typeface="arial" panose="020B0604020202020204" pitchFamily="34" charset="0"/>
              </a:rPr>
              <a:t> Cattle monitoring and management.</a:t>
            </a:r>
          </a:p>
          <a:p>
            <a:pPr algn="l">
              <a:buFont typeface="Arial" panose="020B0604020202020204" pitchFamily="34" charset="0"/>
              <a:buChar char="•"/>
            </a:pPr>
            <a:r>
              <a:rPr lang="en-US" b="0" i="0" dirty="0">
                <a:solidFill>
                  <a:srgbClr val="202124"/>
                </a:solidFill>
                <a:effectLst/>
                <a:latin typeface="arial" panose="020B0604020202020204" pitchFamily="34" charset="0"/>
              </a:rPr>
              <a:t> Precision farming.</a:t>
            </a:r>
          </a:p>
          <a:p>
            <a:endParaRPr lang="en-IN" dirty="0"/>
          </a:p>
        </p:txBody>
      </p:sp>
      <p:sp>
        <p:nvSpPr>
          <p:cNvPr id="4" name="Footer Placeholder 3">
            <a:extLst>
              <a:ext uri="{FF2B5EF4-FFF2-40B4-BE49-F238E27FC236}">
                <a16:creationId xmlns:a16="http://schemas.microsoft.com/office/drawing/2014/main" id="{E4DC40C3-970B-FECC-EB39-27D85B038242}"/>
              </a:ext>
            </a:extLst>
          </p:cNvPr>
          <p:cNvSpPr>
            <a:spLocks noGrp="1"/>
          </p:cNvSpPr>
          <p:nvPr>
            <p:ph type="ftr" sz="quarter" idx="10"/>
          </p:nvPr>
        </p:nvSpPr>
        <p:spPr/>
        <p:txBody>
          <a:bodyPr/>
          <a:lstStyle/>
          <a:p>
            <a:r>
              <a:rPr lang="en-US" dirty="0"/>
              <a:t>System requirements</a:t>
            </a:r>
          </a:p>
        </p:txBody>
      </p:sp>
      <p:sp>
        <p:nvSpPr>
          <p:cNvPr id="5" name="Slide Number Placeholder 4">
            <a:extLst>
              <a:ext uri="{FF2B5EF4-FFF2-40B4-BE49-F238E27FC236}">
                <a16:creationId xmlns:a16="http://schemas.microsoft.com/office/drawing/2014/main" id="{F902B54D-267C-3018-5C9C-8848CC66C810}"/>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3721540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0CAC6-A2C3-B411-D4B3-248474573FC5}"/>
              </a:ext>
            </a:extLst>
          </p:cNvPr>
          <p:cNvSpPr>
            <a:spLocks noGrp="1"/>
          </p:cNvSpPr>
          <p:nvPr>
            <p:ph sz="half" idx="2"/>
          </p:nvPr>
        </p:nvSpPr>
        <p:spPr>
          <a:xfrm>
            <a:off x="850168" y="337351"/>
            <a:ext cx="10126362" cy="5842787"/>
          </a:xfrm>
        </p:spPr>
        <p:txBody>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 Agricultural drones.</a:t>
            </a:r>
          </a:p>
          <a:p>
            <a:pPr algn="l">
              <a:buFont typeface="Arial" panose="020B0604020202020204" pitchFamily="34" charset="0"/>
              <a:buChar char="•"/>
            </a:pPr>
            <a:r>
              <a:rPr lang="en-US" b="0" i="0" dirty="0">
                <a:solidFill>
                  <a:srgbClr val="202124"/>
                </a:solidFill>
                <a:effectLst/>
                <a:latin typeface="arial" panose="020B0604020202020204" pitchFamily="34" charset="0"/>
              </a:rPr>
              <a:t> Predictive analytics for smart farming.</a:t>
            </a:r>
          </a:p>
          <a:p>
            <a:pPr algn="l">
              <a:buFont typeface="Arial" panose="020B0604020202020204" pitchFamily="34" charset="0"/>
              <a:buChar char="•"/>
            </a:pPr>
            <a:r>
              <a:rPr lang="en-US" dirty="0">
                <a:solidFill>
                  <a:srgbClr val="202124"/>
                </a:solidFill>
                <a:latin typeface="arial" panose="020B0604020202020204" pitchFamily="34" charset="0"/>
              </a:rPr>
              <a:t> Airflow Sensors</a:t>
            </a:r>
          </a:p>
          <a:p>
            <a:pPr algn="l">
              <a:buFont typeface="Arial" panose="020B0604020202020204" pitchFamily="34" charset="0"/>
              <a:buChar char="•"/>
            </a:pPr>
            <a:r>
              <a:rPr lang="en-US" b="0" i="0" dirty="0">
                <a:solidFill>
                  <a:srgbClr val="202124"/>
                </a:solidFill>
                <a:effectLst/>
                <a:latin typeface="arial" panose="020B0604020202020204" pitchFamily="34" charset="0"/>
              </a:rPr>
              <a:t> Electrochemical Sensors For Soil Nutrient Detection.</a:t>
            </a:r>
          </a:p>
          <a:p>
            <a:pPr algn="l">
              <a:buFont typeface="Arial" panose="020B0604020202020204" pitchFamily="34" charset="0"/>
              <a:buChar char="•"/>
            </a:pPr>
            <a:r>
              <a:rPr lang="en-US" dirty="0">
                <a:solidFill>
                  <a:srgbClr val="202124"/>
                </a:solidFill>
                <a:latin typeface="arial" panose="020B0604020202020204" pitchFamily="34" charset="0"/>
              </a:rPr>
              <a:t> And other </a:t>
            </a:r>
            <a:r>
              <a:rPr lang="en-IN" b="0" i="0" dirty="0">
                <a:solidFill>
                  <a:srgbClr val="202124"/>
                </a:solidFill>
                <a:effectLst/>
                <a:latin typeface="arial" panose="020B0604020202020204" pitchFamily="34" charset="0"/>
              </a:rPr>
              <a:t>Electronic Sensors…</a:t>
            </a:r>
            <a:endParaRPr lang="en-US" b="0" i="0" dirty="0">
              <a:solidFill>
                <a:srgbClr val="202124"/>
              </a:solidFill>
              <a:effectLst/>
              <a:latin typeface="arial" panose="020B0604020202020204" pitchFamily="34" charset="0"/>
            </a:endParaRPr>
          </a:p>
          <a:p>
            <a:pPr algn="l">
              <a:buFont typeface="Arial" panose="020B0604020202020204" pitchFamily="34" charset="0"/>
              <a:buChar char="•"/>
            </a:pP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7EADF700-BE41-93D0-4CB1-139489A06D25}"/>
              </a:ext>
            </a:extLst>
          </p:cNvPr>
          <p:cNvSpPr>
            <a:spLocks noGrp="1"/>
          </p:cNvSpPr>
          <p:nvPr>
            <p:ph type="ftr" sz="quarter" idx="10"/>
          </p:nvPr>
        </p:nvSpPr>
        <p:spPr/>
        <p:txBody>
          <a:bodyPr/>
          <a:lstStyle/>
          <a:p>
            <a:r>
              <a:rPr lang="en-US" dirty="0"/>
              <a:t>System requirements</a:t>
            </a:r>
          </a:p>
        </p:txBody>
      </p:sp>
      <p:sp>
        <p:nvSpPr>
          <p:cNvPr id="5" name="Slide Number Placeholder 4">
            <a:extLst>
              <a:ext uri="{FF2B5EF4-FFF2-40B4-BE49-F238E27FC236}">
                <a16:creationId xmlns:a16="http://schemas.microsoft.com/office/drawing/2014/main" id="{2EA30409-A83E-08C0-76B6-AF0BED336374}"/>
              </a:ext>
            </a:extLst>
          </p:cNvPr>
          <p:cNvSpPr>
            <a:spLocks noGrp="1"/>
          </p:cNvSpPr>
          <p:nvPr>
            <p:ph type="sldNum" sz="quarter" idx="11"/>
          </p:nvPr>
        </p:nvSpPr>
        <p:spPr/>
        <p:txBody>
          <a:bodyPr/>
          <a:lstStyle/>
          <a:p>
            <a:fld id="{09A01C0A-2BB6-49E7-91A3-DCB9F9F59583}" type="slidenum">
              <a:rPr lang="en-US" smtClean="0"/>
              <a:pPr/>
              <a:t>19</a:t>
            </a:fld>
            <a:endParaRPr lang="en-US" dirty="0"/>
          </a:p>
        </p:txBody>
      </p:sp>
      <p:pic>
        <p:nvPicPr>
          <p:cNvPr id="1026" name="Picture 2" descr="Applied Sciences | Free Full-Text | IoT-Enabled Smart Agriculture:  Architecture, Applications, and Challenges">
            <a:extLst>
              <a:ext uri="{FF2B5EF4-FFF2-40B4-BE49-F238E27FC236}">
                <a16:creationId xmlns:a16="http://schemas.microsoft.com/office/drawing/2014/main" id="{CA021014-5E91-DF1A-9590-61076139F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103" y="3332784"/>
            <a:ext cx="5085826" cy="318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IoT Applications in Agriculture Industry | Smart Farming Solutions">
            <a:extLst>
              <a:ext uri="{FF2B5EF4-FFF2-40B4-BE49-F238E27FC236}">
                <a16:creationId xmlns:a16="http://schemas.microsoft.com/office/drawing/2014/main" id="{BF5C86FB-270D-6A5A-6C86-8E6386C40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68" y="4078385"/>
            <a:ext cx="4640301" cy="244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70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355130" y="798379"/>
            <a:ext cx="8389375" cy="3835764"/>
          </a:xfrm>
        </p:spPr>
        <p:txBody>
          <a:bodyPr/>
          <a:lstStyle/>
          <a:p>
            <a:br>
              <a:rPr lang="en-US" dirty="0"/>
            </a:br>
            <a:r>
              <a:rPr lang="en-US" sz="4800" dirty="0"/>
              <a:t>SOFTWare for </a:t>
            </a:r>
            <a:br>
              <a:rPr lang="en-US" sz="4800" dirty="0"/>
            </a:br>
            <a:r>
              <a:rPr lang="en-US" sz="4800" dirty="0"/>
              <a:t>a self </a:t>
            </a:r>
            <a:br>
              <a:rPr lang="en-US" sz="4800" dirty="0"/>
            </a:br>
            <a:r>
              <a:rPr lang="en-US" sz="4800" dirty="0"/>
              <a:t>sustaining </a:t>
            </a:r>
            <a:br>
              <a:rPr lang="en-US" sz="4800" dirty="0"/>
            </a:br>
            <a:r>
              <a:rPr lang="en-US" sz="4800" dirty="0"/>
              <a:t>farm</a:t>
            </a:r>
            <a:br>
              <a:rPr lang="en-US" dirty="0"/>
            </a:br>
            <a:br>
              <a:rPr lang="en-US" dirty="0"/>
            </a:br>
            <a:endParaRPr lang="en-US" dirty="0"/>
          </a:p>
        </p:txBody>
      </p:sp>
    </p:spTree>
    <p:extLst>
      <p:ext uri="{BB962C8B-B14F-4D97-AF65-F5344CB8AC3E}">
        <p14:creationId xmlns:p14="http://schemas.microsoft.com/office/powerpoint/2010/main" val="2259308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FE50-25F0-6B4D-1529-180D83E999B5}"/>
              </a:ext>
            </a:extLst>
          </p:cNvPr>
          <p:cNvSpPr>
            <a:spLocks noGrp="1"/>
          </p:cNvSpPr>
          <p:nvPr>
            <p:ph type="title"/>
          </p:nvPr>
        </p:nvSpPr>
        <p:spPr/>
        <p:txBody>
          <a:bodyPr/>
          <a:lstStyle/>
          <a:p>
            <a:pPr algn="l"/>
            <a:r>
              <a:rPr lang="en-US" dirty="0"/>
              <a:t>Existing Systems</a:t>
            </a:r>
            <a:endParaRPr lang="en-IN" dirty="0"/>
          </a:p>
        </p:txBody>
      </p:sp>
      <p:sp>
        <p:nvSpPr>
          <p:cNvPr id="3" name="Content Placeholder 2">
            <a:extLst>
              <a:ext uri="{FF2B5EF4-FFF2-40B4-BE49-F238E27FC236}">
                <a16:creationId xmlns:a16="http://schemas.microsoft.com/office/drawing/2014/main" id="{A7DEF0FF-9141-C630-925B-532DC9545514}"/>
              </a:ext>
            </a:extLst>
          </p:cNvPr>
          <p:cNvSpPr>
            <a:spLocks noGrp="1"/>
          </p:cNvSpPr>
          <p:nvPr>
            <p:ph sz="half" idx="2"/>
          </p:nvPr>
        </p:nvSpPr>
        <p:spPr/>
        <p:txBody>
          <a:bodyPr/>
          <a:lstStyle/>
          <a:p>
            <a:r>
              <a:rPr lang="en-US" b="0" i="0" dirty="0">
                <a:solidFill>
                  <a:srgbClr val="202124"/>
                </a:solidFill>
                <a:effectLst/>
                <a:latin typeface="arial" panose="020B0604020202020204" pitchFamily="34" charset="0"/>
              </a:rPr>
              <a:t>IoT in agriculture uses </a:t>
            </a:r>
            <a:r>
              <a:rPr lang="en-US" b="1" i="0" dirty="0">
                <a:solidFill>
                  <a:srgbClr val="202124"/>
                </a:solidFill>
                <a:effectLst/>
                <a:latin typeface="arial" panose="020B0604020202020204" pitchFamily="34" charset="0"/>
              </a:rPr>
              <a:t>robots, drones, remote sensors, and computer imaging</a:t>
            </a:r>
            <a:r>
              <a:rPr lang="en-US" b="0" i="0" dirty="0">
                <a:solidFill>
                  <a:srgbClr val="202124"/>
                </a:solidFill>
                <a:effectLst/>
                <a:latin typeface="arial" panose="020B0604020202020204" pitchFamily="34" charset="0"/>
              </a:rPr>
              <a:t> combined with continuously progressing machine learning and analytical tools for monitoring crops, surveying, and mapping the fields, and providing data to farmers for rational farm management plans to save both time and money.</a:t>
            </a:r>
            <a:endParaRPr lang="en-IN" dirty="0"/>
          </a:p>
        </p:txBody>
      </p:sp>
      <p:sp>
        <p:nvSpPr>
          <p:cNvPr id="4" name="Footer Placeholder 3">
            <a:extLst>
              <a:ext uri="{FF2B5EF4-FFF2-40B4-BE49-F238E27FC236}">
                <a16:creationId xmlns:a16="http://schemas.microsoft.com/office/drawing/2014/main" id="{474EEBEA-E5B3-6DB8-B7FC-A34353BAB089}"/>
              </a:ext>
            </a:extLst>
          </p:cNvPr>
          <p:cNvSpPr>
            <a:spLocks noGrp="1"/>
          </p:cNvSpPr>
          <p:nvPr>
            <p:ph type="ftr" sz="quarter" idx="10"/>
          </p:nvPr>
        </p:nvSpPr>
        <p:spPr/>
        <p:txBody>
          <a:bodyPr/>
          <a:lstStyle/>
          <a:p>
            <a:r>
              <a:rPr lang="en-US" dirty="0"/>
              <a:t>Existing systems</a:t>
            </a:r>
          </a:p>
        </p:txBody>
      </p:sp>
      <p:sp>
        <p:nvSpPr>
          <p:cNvPr id="5" name="Slide Number Placeholder 4">
            <a:extLst>
              <a:ext uri="{FF2B5EF4-FFF2-40B4-BE49-F238E27FC236}">
                <a16:creationId xmlns:a16="http://schemas.microsoft.com/office/drawing/2014/main" id="{8DFBB2D7-E080-D347-FF37-44EE673822B5}"/>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390892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FB4E-CAD1-9330-DD8D-5087806D8C02}"/>
              </a:ext>
            </a:extLst>
          </p:cNvPr>
          <p:cNvSpPr>
            <a:spLocks noGrp="1"/>
          </p:cNvSpPr>
          <p:nvPr>
            <p:ph type="title"/>
          </p:nvPr>
        </p:nvSpPr>
        <p:spPr/>
        <p:txBody>
          <a:bodyPr/>
          <a:lstStyle/>
          <a:p>
            <a:pPr algn="l"/>
            <a:r>
              <a:rPr lang="en-US" dirty="0"/>
              <a:t>Disadvantages</a:t>
            </a:r>
            <a:endParaRPr lang="en-IN" dirty="0"/>
          </a:p>
        </p:txBody>
      </p:sp>
      <p:sp>
        <p:nvSpPr>
          <p:cNvPr id="3" name="Content Placeholder 2">
            <a:extLst>
              <a:ext uri="{FF2B5EF4-FFF2-40B4-BE49-F238E27FC236}">
                <a16:creationId xmlns:a16="http://schemas.microsoft.com/office/drawing/2014/main" id="{937BE396-8E09-A3DD-4A56-A1E093423A0F}"/>
              </a:ext>
            </a:extLst>
          </p:cNvPr>
          <p:cNvSpPr>
            <a:spLocks noGrp="1"/>
          </p:cNvSpPr>
          <p:nvPr>
            <p:ph sz="half" idx="2"/>
          </p:nvPr>
        </p:nvSpPr>
        <p:spPr>
          <a:xfrm>
            <a:off x="846438" y="1669001"/>
            <a:ext cx="10126362" cy="4749553"/>
          </a:xfrm>
        </p:spPr>
        <p:txBody>
          <a:bodyPr/>
          <a:lstStyle/>
          <a:p>
            <a:pPr marL="342900" indent="-342900" algn="l" fontAlgn="base">
              <a:buFont typeface="Wingdings" panose="05000000000000000000" pitchFamily="2" charset="2"/>
              <a:buChar char="Ø"/>
            </a:pPr>
            <a:r>
              <a:rPr lang="en-US" b="0" i="0" dirty="0">
                <a:solidFill>
                  <a:srgbClr val="000000"/>
                </a:solidFill>
                <a:effectLst/>
                <a:latin typeface="inherit"/>
              </a:rPr>
              <a:t>Current World </a:t>
            </a:r>
            <a:r>
              <a:rPr lang="en-US" dirty="0">
                <a:solidFill>
                  <a:srgbClr val="000000"/>
                </a:solidFill>
                <a:latin typeface="inherit"/>
              </a:rPr>
              <a:t>P</a:t>
            </a:r>
            <a:r>
              <a:rPr lang="en-US" b="0" i="0" dirty="0">
                <a:solidFill>
                  <a:srgbClr val="000000"/>
                </a:solidFill>
                <a:effectLst/>
                <a:latin typeface="inherit"/>
              </a:rPr>
              <a:t>opulation - 8 Billion </a:t>
            </a:r>
          </a:p>
          <a:p>
            <a:pPr marL="342900" indent="-342900" algn="l" fontAlgn="base">
              <a:buFont typeface="Wingdings" panose="05000000000000000000" pitchFamily="2" charset="2"/>
              <a:buChar char="Ø"/>
            </a:pPr>
            <a:r>
              <a:rPr lang="en-US" b="0" i="0" dirty="0">
                <a:solidFill>
                  <a:srgbClr val="000000"/>
                </a:solidFill>
                <a:effectLst/>
                <a:latin typeface="inherit"/>
              </a:rPr>
              <a:t>Food </a:t>
            </a:r>
            <a:r>
              <a:rPr lang="en-US" dirty="0">
                <a:solidFill>
                  <a:srgbClr val="000000"/>
                </a:solidFill>
                <a:latin typeface="inherit"/>
              </a:rPr>
              <a:t>I</a:t>
            </a:r>
            <a:r>
              <a:rPr lang="en-US" b="0" i="0" dirty="0">
                <a:solidFill>
                  <a:srgbClr val="000000"/>
                </a:solidFill>
                <a:effectLst/>
                <a:latin typeface="inherit"/>
              </a:rPr>
              <a:t>nsecurity</a:t>
            </a:r>
          </a:p>
          <a:p>
            <a:pPr marL="342900" indent="-342900" algn="l" fontAlgn="base">
              <a:buFont typeface="Wingdings" panose="05000000000000000000" pitchFamily="2" charset="2"/>
              <a:buChar char="Ø"/>
            </a:pPr>
            <a:r>
              <a:rPr lang="en-US" dirty="0">
                <a:solidFill>
                  <a:srgbClr val="000000"/>
                </a:solidFill>
                <a:latin typeface="inherit"/>
              </a:rPr>
              <a:t>R</a:t>
            </a:r>
            <a:r>
              <a:rPr lang="en-US" b="0" i="0" dirty="0">
                <a:solidFill>
                  <a:srgbClr val="000000"/>
                </a:solidFill>
                <a:effectLst/>
                <a:latin typeface="inherit"/>
              </a:rPr>
              <a:t>apid </a:t>
            </a:r>
            <a:r>
              <a:rPr lang="en-US" dirty="0">
                <a:solidFill>
                  <a:srgbClr val="000000"/>
                </a:solidFill>
                <a:latin typeface="inherit"/>
              </a:rPr>
              <a:t>U</a:t>
            </a:r>
            <a:r>
              <a:rPr lang="en-US" b="0" i="0" dirty="0">
                <a:solidFill>
                  <a:srgbClr val="000000"/>
                </a:solidFill>
                <a:effectLst/>
                <a:latin typeface="inherit"/>
              </a:rPr>
              <a:t>rbanization</a:t>
            </a:r>
          </a:p>
          <a:p>
            <a:pPr marL="342900" indent="-342900" algn="l" fontAlgn="base">
              <a:buFont typeface="Wingdings" panose="05000000000000000000" pitchFamily="2" charset="2"/>
              <a:buChar char="Ø"/>
            </a:pPr>
            <a:r>
              <a:rPr lang="en-US" b="0" i="0" dirty="0">
                <a:solidFill>
                  <a:srgbClr val="000000"/>
                </a:solidFill>
                <a:effectLst/>
                <a:latin typeface="inherit"/>
              </a:rPr>
              <a:t>Agricultural Threat</a:t>
            </a:r>
          </a:p>
          <a:p>
            <a:pPr marL="342900" indent="-342900" algn="l" fontAlgn="base">
              <a:buFont typeface="Wingdings" panose="05000000000000000000" pitchFamily="2" charset="2"/>
              <a:buChar char="Ø"/>
            </a:pPr>
            <a:r>
              <a:rPr lang="en-US" dirty="0">
                <a:solidFill>
                  <a:srgbClr val="000000"/>
                </a:solidFill>
                <a:latin typeface="inherit"/>
              </a:rPr>
              <a:t>C</a:t>
            </a:r>
            <a:r>
              <a:rPr lang="en-US" b="0" i="0" dirty="0">
                <a:solidFill>
                  <a:srgbClr val="000000"/>
                </a:solidFill>
                <a:effectLst/>
                <a:latin typeface="inherit"/>
              </a:rPr>
              <a:t>limate </a:t>
            </a:r>
            <a:r>
              <a:rPr lang="en-US" dirty="0">
                <a:solidFill>
                  <a:srgbClr val="000000"/>
                </a:solidFill>
                <a:latin typeface="inherit"/>
              </a:rPr>
              <a:t>C</a:t>
            </a:r>
            <a:r>
              <a:rPr lang="en-US" b="0" i="0" dirty="0">
                <a:solidFill>
                  <a:srgbClr val="000000"/>
                </a:solidFill>
                <a:effectLst/>
                <a:latin typeface="inherit"/>
              </a:rPr>
              <a:t>hange - </a:t>
            </a:r>
            <a:r>
              <a:rPr lang="en-US" dirty="0">
                <a:solidFill>
                  <a:srgbClr val="000000"/>
                </a:solidFill>
                <a:latin typeface="inherit"/>
              </a:rPr>
              <a:t>H</a:t>
            </a:r>
            <a:r>
              <a:rPr lang="en-US" b="0" i="0" dirty="0">
                <a:solidFill>
                  <a:srgbClr val="000000"/>
                </a:solidFill>
                <a:effectLst/>
                <a:latin typeface="inherit"/>
              </a:rPr>
              <a:t>eat waves , Drought and Saline intrusion </a:t>
            </a:r>
          </a:p>
          <a:p>
            <a:pPr marL="342900" indent="-342900" algn="l" fontAlgn="base">
              <a:buFont typeface="Wingdings" panose="05000000000000000000" pitchFamily="2" charset="2"/>
              <a:buChar char="Ø"/>
            </a:pPr>
            <a:r>
              <a:rPr lang="en-US" b="0" i="0" dirty="0">
                <a:solidFill>
                  <a:srgbClr val="000000"/>
                </a:solidFill>
                <a:effectLst/>
                <a:latin typeface="inherit"/>
              </a:rPr>
              <a:t>Higher </a:t>
            </a:r>
            <a:r>
              <a:rPr lang="en-US" dirty="0">
                <a:solidFill>
                  <a:srgbClr val="000000"/>
                </a:solidFill>
                <a:latin typeface="inherit"/>
              </a:rPr>
              <a:t>F</a:t>
            </a:r>
            <a:r>
              <a:rPr lang="en-US" b="0" i="0" dirty="0">
                <a:solidFill>
                  <a:srgbClr val="000000"/>
                </a:solidFill>
                <a:effectLst/>
                <a:latin typeface="inherit"/>
              </a:rPr>
              <a:t>ood </a:t>
            </a:r>
            <a:r>
              <a:rPr lang="en-US" dirty="0">
                <a:solidFill>
                  <a:srgbClr val="000000"/>
                </a:solidFill>
                <a:latin typeface="inherit"/>
              </a:rPr>
              <a:t>P</a:t>
            </a:r>
            <a:r>
              <a:rPr lang="en-US" b="0" i="0" dirty="0">
                <a:solidFill>
                  <a:srgbClr val="000000"/>
                </a:solidFill>
                <a:effectLst/>
                <a:latin typeface="inherit"/>
              </a:rPr>
              <a:t>roduction</a:t>
            </a:r>
          </a:p>
          <a:p>
            <a:pPr marL="342900" indent="-342900" algn="l" fontAlgn="base">
              <a:buFont typeface="Wingdings" panose="05000000000000000000" pitchFamily="2" charset="2"/>
              <a:buChar char="Ø"/>
            </a:pPr>
            <a:r>
              <a:rPr lang="en-US" dirty="0">
                <a:solidFill>
                  <a:srgbClr val="000000"/>
                </a:solidFill>
                <a:latin typeface="inherit"/>
              </a:rPr>
              <a:t>CO</a:t>
            </a:r>
            <a:r>
              <a:rPr lang="en-US" b="0" i="0" dirty="0">
                <a:solidFill>
                  <a:srgbClr val="000000"/>
                </a:solidFill>
                <a:effectLst/>
                <a:latin typeface="inherit"/>
              </a:rPr>
              <a:t>2 Emissions during Transportation</a:t>
            </a:r>
          </a:p>
          <a:p>
            <a:endParaRPr lang="en-IN" dirty="0"/>
          </a:p>
        </p:txBody>
      </p:sp>
      <p:sp>
        <p:nvSpPr>
          <p:cNvPr id="4" name="Footer Placeholder 3">
            <a:extLst>
              <a:ext uri="{FF2B5EF4-FFF2-40B4-BE49-F238E27FC236}">
                <a16:creationId xmlns:a16="http://schemas.microsoft.com/office/drawing/2014/main" id="{01BAC914-2762-23D3-1B0C-7D482A132A79}"/>
              </a:ext>
            </a:extLst>
          </p:cNvPr>
          <p:cNvSpPr>
            <a:spLocks noGrp="1"/>
          </p:cNvSpPr>
          <p:nvPr>
            <p:ph type="ftr" sz="quarter" idx="10"/>
          </p:nvPr>
        </p:nvSpPr>
        <p:spPr/>
        <p:txBody>
          <a:bodyPr/>
          <a:lstStyle/>
          <a:p>
            <a:r>
              <a:rPr lang="en-US" dirty="0"/>
              <a:t>disadvantages</a:t>
            </a:r>
          </a:p>
        </p:txBody>
      </p:sp>
      <p:sp>
        <p:nvSpPr>
          <p:cNvPr id="5" name="Slide Number Placeholder 4">
            <a:extLst>
              <a:ext uri="{FF2B5EF4-FFF2-40B4-BE49-F238E27FC236}">
                <a16:creationId xmlns:a16="http://schemas.microsoft.com/office/drawing/2014/main" id="{28ACF58D-87F9-FD15-0795-05289B03E16C}"/>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62199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F9D8-684A-B5D3-18CA-C88037B85F91}"/>
              </a:ext>
            </a:extLst>
          </p:cNvPr>
          <p:cNvSpPr>
            <a:spLocks noGrp="1"/>
          </p:cNvSpPr>
          <p:nvPr>
            <p:ph type="title"/>
          </p:nvPr>
        </p:nvSpPr>
        <p:spPr/>
        <p:txBody>
          <a:bodyPr/>
          <a:lstStyle/>
          <a:p>
            <a:pPr algn="l"/>
            <a:r>
              <a:rPr lang="en-US" dirty="0"/>
              <a:t>Proposed systems</a:t>
            </a:r>
            <a:endParaRPr lang="en-IN" dirty="0"/>
          </a:p>
        </p:txBody>
      </p:sp>
      <p:sp>
        <p:nvSpPr>
          <p:cNvPr id="3" name="Content Placeholder 2">
            <a:extLst>
              <a:ext uri="{FF2B5EF4-FFF2-40B4-BE49-F238E27FC236}">
                <a16:creationId xmlns:a16="http://schemas.microsoft.com/office/drawing/2014/main" id="{82485D41-D9E5-D913-5537-8E8ED8012E86}"/>
              </a:ext>
            </a:extLst>
          </p:cNvPr>
          <p:cNvSpPr>
            <a:spLocks noGrp="1"/>
          </p:cNvSpPr>
          <p:nvPr>
            <p:ph sz="half" idx="2"/>
          </p:nvPr>
        </p:nvSpPr>
        <p:spPr/>
        <p:txBody>
          <a:bodyPr/>
          <a:lstStyle/>
          <a:p>
            <a:pPr marL="342900" indent="-342900">
              <a:buFont typeface="Wingdings" panose="05000000000000000000" pitchFamily="2" charset="2"/>
              <a:buChar char="ü"/>
            </a:pPr>
            <a:r>
              <a:rPr lang="en-US" b="0" i="0" dirty="0">
                <a:solidFill>
                  <a:srgbClr val="202124"/>
                </a:solidFill>
                <a:effectLst/>
                <a:latin typeface="arial" panose="020B0604020202020204" pitchFamily="34" charset="0"/>
              </a:rPr>
              <a:t>Precision Farming : The world is moving towards sustainable agriculture to reduce its carbon footprint.</a:t>
            </a:r>
          </a:p>
          <a:p>
            <a:pPr marL="342900" indent="-342900">
              <a:buFont typeface="Wingdings" panose="05000000000000000000" pitchFamily="2" charset="2"/>
              <a:buChar char="ü"/>
            </a:pPr>
            <a:r>
              <a:rPr lang="en-IN" b="0" i="0" dirty="0">
                <a:solidFill>
                  <a:srgbClr val="202124"/>
                </a:solidFill>
                <a:effectLst/>
                <a:latin typeface="arial" panose="020B0604020202020204" pitchFamily="34" charset="0"/>
              </a:rPr>
              <a:t>Smart Greenhouses.</a:t>
            </a:r>
            <a:endParaRPr lang="en-US" dirty="0">
              <a:solidFill>
                <a:srgbClr val="202124"/>
              </a:solidFill>
              <a:latin typeface="arial" panose="020B0604020202020204" pitchFamily="34" charset="0"/>
            </a:endParaRPr>
          </a:p>
          <a:p>
            <a:pPr marL="342900" indent="-342900">
              <a:buFont typeface="Wingdings" panose="05000000000000000000" pitchFamily="2" charset="2"/>
              <a:buChar char="ü"/>
            </a:pPr>
            <a:r>
              <a:rPr lang="en-US" dirty="0">
                <a:solidFill>
                  <a:srgbClr val="202124"/>
                </a:solidFill>
                <a:latin typeface="arial" panose="020B0604020202020204" pitchFamily="34" charset="0"/>
              </a:rPr>
              <a:t>Next Generation Vertical Farming.</a:t>
            </a:r>
          </a:p>
          <a:p>
            <a:pPr marL="342900" indent="-342900">
              <a:buFont typeface="Wingdings" panose="05000000000000000000" pitchFamily="2" charset="2"/>
              <a:buChar char="ü"/>
            </a:pPr>
            <a:r>
              <a:rPr lang="en-US" dirty="0">
                <a:solidFill>
                  <a:srgbClr val="202124"/>
                </a:solidFill>
                <a:latin typeface="arial" panose="020B0604020202020204" pitchFamily="34" charset="0"/>
              </a:rPr>
              <a:t>Hydroponics, Aquaponics and Aeroponics.</a:t>
            </a:r>
          </a:p>
          <a:p>
            <a:pPr marL="342900" indent="-342900">
              <a:buFont typeface="Wingdings" panose="05000000000000000000" pitchFamily="2" charset="2"/>
              <a:buChar char="ü"/>
            </a:pPr>
            <a:r>
              <a:rPr lang="en-US" b="0" i="0" dirty="0">
                <a:solidFill>
                  <a:srgbClr val="202124"/>
                </a:solidFill>
                <a:effectLst/>
                <a:latin typeface="arial" panose="020B0604020202020204" pitchFamily="34" charset="0"/>
              </a:rPr>
              <a:t>Farming software and online data.</a:t>
            </a:r>
          </a:p>
          <a:p>
            <a:pPr marL="342900" indent="-342900">
              <a:buFont typeface="Wingdings" panose="05000000000000000000" pitchFamily="2" charset="2"/>
              <a:buChar char="ü"/>
            </a:pPr>
            <a:r>
              <a:rPr lang="en-US" dirty="0">
                <a:solidFill>
                  <a:srgbClr val="202124"/>
                </a:solidFill>
                <a:latin typeface="arial" panose="020B0604020202020204" pitchFamily="34" charset="0"/>
              </a:rPr>
              <a:t>AI and </a:t>
            </a:r>
            <a:r>
              <a:rPr lang="en-IN" b="0" i="0" dirty="0">
                <a:solidFill>
                  <a:srgbClr val="202124"/>
                </a:solidFill>
                <a:effectLst/>
                <a:latin typeface="arial" panose="020B0604020202020204" pitchFamily="34" charset="0"/>
              </a:rPr>
              <a:t>Machine Learning Algorithms</a:t>
            </a:r>
            <a:endParaRPr lang="en-IN" dirty="0"/>
          </a:p>
        </p:txBody>
      </p:sp>
      <p:sp>
        <p:nvSpPr>
          <p:cNvPr id="4" name="Footer Placeholder 3">
            <a:extLst>
              <a:ext uri="{FF2B5EF4-FFF2-40B4-BE49-F238E27FC236}">
                <a16:creationId xmlns:a16="http://schemas.microsoft.com/office/drawing/2014/main" id="{7D005EFF-B62A-1D96-0CBB-6E4793A182C0}"/>
              </a:ext>
            </a:extLst>
          </p:cNvPr>
          <p:cNvSpPr>
            <a:spLocks noGrp="1"/>
          </p:cNvSpPr>
          <p:nvPr>
            <p:ph type="ftr" sz="quarter" idx="10"/>
          </p:nvPr>
        </p:nvSpPr>
        <p:spPr/>
        <p:txBody>
          <a:bodyPr/>
          <a:lstStyle/>
          <a:p>
            <a:r>
              <a:rPr lang="en-US" dirty="0"/>
              <a:t>Proposed systems</a:t>
            </a:r>
          </a:p>
        </p:txBody>
      </p:sp>
      <p:sp>
        <p:nvSpPr>
          <p:cNvPr id="5" name="Slide Number Placeholder 4">
            <a:extLst>
              <a:ext uri="{FF2B5EF4-FFF2-40B4-BE49-F238E27FC236}">
                <a16:creationId xmlns:a16="http://schemas.microsoft.com/office/drawing/2014/main" id="{84777201-6084-9E8F-E9CD-FDC454691DD3}"/>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3074139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7166-5A56-1E8A-5AFA-684B8F1F7715}"/>
              </a:ext>
            </a:extLst>
          </p:cNvPr>
          <p:cNvSpPr>
            <a:spLocks noGrp="1"/>
          </p:cNvSpPr>
          <p:nvPr>
            <p:ph type="title"/>
          </p:nvPr>
        </p:nvSpPr>
        <p:spPr>
          <a:xfrm>
            <a:off x="850168" y="387345"/>
            <a:ext cx="10122632" cy="652054"/>
          </a:xfrm>
        </p:spPr>
        <p:txBody>
          <a:bodyPr/>
          <a:lstStyle/>
          <a:p>
            <a:pPr algn="l"/>
            <a:r>
              <a:rPr lang="en-US" dirty="0"/>
              <a:t>ADVANTAGES</a:t>
            </a:r>
            <a:endParaRPr lang="en-IN" dirty="0"/>
          </a:p>
        </p:txBody>
      </p:sp>
      <p:sp>
        <p:nvSpPr>
          <p:cNvPr id="3" name="Content Placeholder 2">
            <a:extLst>
              <a:ext uri="{FF2B5EF4-FFF2-40B4-BE49-F238E27FC236}">
                <a16:creationId xmlns:a16="http://schemas.microsoft.com/office/drawing/2014/main" id="{5BE40224-D38F-35CF-AFA9-5575069F833A}"/>
              </a:ext>
            </a:extLst>
          </p:cNvPr>
          <p:cNvSpPr>
            <a:spLocks noGrp="1"/>
          </p:cNvSpPr>
          <p:nvPr>
            <p:ph sz="half" idx="2"/>
          </p:nvPr>
        </p:nvSpPr>
        <p:spPr>
          <a:xfrm>
            <a:off x="846438" y="1291701"/>
            <a:ext cx="10126362" cy="5566299"/>
          </a:xfrm>
        </p:spPr>
        <p:txBody>
          <a:bodyPr/>
          <a:lstStyle/>
          <a:p>
            <a:pPr marL="342900" indent="-342900">
              <a:buFont typeface="Wingdings" panose="05000000000000000000" pitchFamily="2" charset="2"/>
              <a:buChar char="Ø"/>
            </a:pPr>
            <a:r>
              <a:rPr lang="en-IN" b="0" i="0" dirty="0">
                <a:solidFill>
                  <a:srgbClr val="202124"/>
                </a:solidFill>
                <a:effectLst/>
                <a:latin typeface="arial" panose="020B0604020202020204" pitchFamily="34" charset="0"/>
              </a:rPr>
              <a:t>Higher Crop Productivity (40 to 60 times more yield)</a:t>
            </a:r>
          </a:p>
          <a:p>
            <a:pPr marL="342900" indent="-342900">
              <a:buFont typeface="Wingdings" panose="05000000000000000000" pitchFamily="2" charset="2"/>
              <a:buChar char="Ø"/>
            </a:pPr>
            <a:r>
              <a:rPr lang="en-US" b="0" i="0" dirty="0">
                <a:solidFill>
                  <a:srgbClr val="000000"/>
                </a:solidFill>
                <a:effectLst/>
                <a:latin typeface="inherit"/>
              </a:rPr>
              <a:t> </a:t>
            </a:r>
            <a:r>
              <a:rPr lang="en-US" b="0" i="0" dirty="0">
                <a:solidFill>
                  <a:srgbClr val="202124"/>
                </a:solidFill>
                <a:effectLst/>
                <a:latin typeface="arial" panose="020B0604020202020204" pitchFamily="34" charset="0"/>
              </a:rPr>
              <a:t>Decreased use of water, fertilizer, and pesticides, which in turn keeps food prices down</a:t>
            </a:r>
          </a:p>
          <a:p>
            <a:pPr marL="342900" indent="-342900">
              <a:buFont typeface="Wingdings" panose="05000000000000000000" pitchFamily="2" charset="2"/>
              <a:buChar char="Ø"/>
            </a:pPr>
            <a:r>
              <a:rPr lang="en-US" b="0" i="0" dirty="0">
                <a:solidFill>
                  <a:srgbClr val="202124"/>
                </a:solidFill>
                <a:effectLst/>
                <a:latin typeface="arial" panose="020B0604020202020204" pitchFamily="34" charset="0"/>
              </a:rPr>
              <a:t>Reduced impact on natural ecosystems</a:t>
            </a:r>
          </a:p>
          <a:p>
            <a:pPr marL="342900" indent="-342900">
              <a:buFont typeface="Wingdings" panose="05000000000000000000" pitchFamily="2" charset="2"/>
              <a:buChar char="Ø"/>
            </a:pPr>
            <a:r>
              <a:rPr lang="en-IN" b="0" i="0" dirty="0">
                <a:solidFill>
                  <a:srgbClr val="202124"/>
                </a:solidFill>
                <a:effectLst/>
                <a:latin typeface="arial" panose="020B0604020202020204" pitchFamily="34" charset="0"/>
              </a:rPr>
              <a:t>Increased worker safety and minimum manpower</a:t>
            </a:r>
          </a:p>
          <a:p>
            <a:pPr marL="342900" indent="-342900">
              <a:buFont typeface="Wingdings" panose="05000000000000000000" pitchFamily="2" charset="2"/>
              <a:buChar char="Ø"/>
            </a:pPr>
            <a:r>
              <a:rPr lang="en-US" b="0" i="0" dirty="0">
                <a:solidFill>
                  <a:srgbClr val="202124"/>
                </a:solidFill>
                <a:effectLst/>
                <a:latin typeface="arial" panose="020B0604020202020204" pitchFamily="34" charset="0"/>
              </a:rPr>
              <a:t>Less runoff of chemicals into rivers and groundwater</a:t>
            </a:r>
          </a:p>
          <a:p>
            <a:pPr marL="342900" indent="-342900">
              <a:buFont typeface="Wingdings" panose="05000000000000000000" pitchFamily="2" charset="2"/>
              <a:buChar char="Ø"/>
            </a:pPr>
            <a:r>
              <a:rPr lang="en-US" b="0" i="0" dirty="0">
                <a:solidFill>
                  <a:srgbClr val="202124"/>
                </a:solidFill>
                <a:effectLst/>
                <a:latin typeface="arial" panose="020B0604020202020204" pitchFamily="34" charset="0"/>
              </a:rPr>
              <a:t>100% </a:t>
            </a:r>
            <a:r>
              <a:rPr lang="en-US" dirty="0">
                <a:solidFill>
                  <a:srgbClr val="202124"/>
                </a:solidFill>
                <a:latin typeface="arial" panose="020B0604020202020204" pitchFamily="34" charset="0"/>
              </a:rPr>
              <a:t>N</a:t>
            </a:r>
            <a:r>
              <a:rPr lang="en-US" b="0" i="0" dirty="0">
                <a:solidFill>
                  <a:srgbClr val="202124"/>
                </a:solidFill>
                <a:effectLst/>
                <a:latin typeface="arial" panose="020B0604020202020204" pitchFamily="34" charset="0"/>
              </a:rPr>
              <a:t>atural P</a:t>
            </a:r>
            <a:r>
              <a:rPr lang="en-US" dirty="0">
                <a:solidFill>
                  <a:srgbClr val="202124"/>
                </a:solidFill>
                <a:latin typeface="arial" panose="020B0604020202020204" pitchFamily="34" charset="0"/>
              </a:rPr>
              <a:t>roduct</a:t>
            </a:r>
            <a:endParaRPr lang="en-US" b="0" i="0" dirty="0">
              <a:solidFill>
                <a:srgbClr val="000000"/>
              </a:solidFill>
              <a:effectLst/>
              <a:latin typeface="inherit"/>
            </a:endParaRPr>
          </a:p>
          <a:p>
            <a:endParaRPr lang="en-IN" dirty="0"/>
          </a:p>
        </p:txBody>
      </p:sp>
      <p:sp>
        <p:nvSpPr>
          <p:cNvPr id="4" name="Footer Placeholder 3">
            <a:extLst>
              <a:ext uri="{FF2B5EF4-FFF2-40B4-BE49-F238E27FC236}">
                <a16:creationId xmlns:a16="http://schemas.microsoft.com/office/drawing/2014/main" id="{1242DB4E-8BBC-34E5-69FD-D00B586FBF30}"/>
              </a:ext>
            </a:extLst>
          </p:cNvPr>
          <p:cNvSpPr>
            <a:spLocks noGrp="1"/>
          </p:cNvSpPr>
          <p:nvPr>
            <p:ph type="ftr" sz="quarter" idx="10"/>
          </p:nvPr>
        </p:nvSpPr>
        <p:spPr/>
        <p:txBody>
          <a:bodyPr/>
          <a:lstStyle/>
          <a:p>
            <a:r>
              <a:rPr lang="en-US" dirty="0"/>
              <a:t>advantages</a:t>
            </a:r>
          </a:p>
        </p:txBody>
      </p:sp>
      <p:sp>
        <p:nvSpPr>
          <p:cNvPr id="5" name="Slide Number Placeholder 4">
            <a:extLst>
              <a:ext uri="{FF2B5EF4-FFF2-40B4-BE49-F238E27FC236}">
                <a16:creationId xmlns:a16="http://schemas.microsoft.com/office/drawing/2014/main" id="{FB8E28D4-970B-CC91-02F2-60668B4F48BF}"/>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135506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SOLUTION</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technology</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sz="1600" dirty="0"/>
              <a:t>  </a:t>
            </a:r>
            <a:r>
              <a:rPr lang="en-IN" sz="1600" b="0" i="0" dirty="0">
                <a:solidFill>
                  <a:srgbClr val="202124"/>
                </a:solidFill>
                <a:effectLst/>
                <a:latin typeface="arial" panose="020B0604020202020204" pitchFamily="34" charset="0"/>
              </a:rPr>
              <a:t>Artificial Intelligence (AI)</a:t>
            </a:r>
            <a:endParaRPr lang="en-US" sz="1600" dirty="0"/>
          </a:p>
          <a:p>
            <a:r>
              <a:rPr lang="en-US" sz="1600" dirty="0"/>
              <a:t>  </a:t>
            </a:r>
            <a:r>
              <a:rPr lang="en-IN" sz="1600" b="0" i="0" dirty="0">
                <a:solidFill>
                  <a:srgbClr val="202124"/>
                </a:solidFill>
                <a:effectLst/>
                <a:latin typeface="arial" panose="020B0604020202020204" pitchFamily="34" charset="0"/>
              </a:rPr>
              <a:t>The Internet of Things (IoT)</a:t>
            </a:r>
            <a:r>
              <a:rPr lang="en-US" sz="1600" dirty="0"/>
              <a:t>​</a:t>
            </a:r>
          </a:p>
          <a:p>
            <a:r>
              <a:rPr lang="en-US" sz="1600" dirty="0"/>
              <a:t>  </a:t>
            </a:r>
            <a:r>
              <a:rPr lang="en-IN" sz="1600" b="0" i="0" dirty="0">
                <a:solidFill>
                  <a:srgbClr val="202124"/>
                </a:solidFill>
                <a:effectLst/>
                <a:latin typeface="arial" panose="020B0604020202020204" pitchFamily="34" charset="0"/>
              </a:rPr>
              <a:t>Generative Design</a:t>
            </a:r>
            <a:endParaRPr lang="en-US" sz="1600" dirty="0"/>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agriculture</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sz="1600" dirty="0"/>
              <a:t>  Vertical Farming</a:t>
            </a:r>
          </a:p>
          <a:p>
            <a:r>
              <a:rPr lang="en-US" sz="1600" dirty="0"/>
              <a:t>  Aquaponics, Hydroponics and Aeroponics</a:t>
            </a:r>
          </a:p>
          <a:p>
            <a:r>
              <a:rPr lang="en-US" sz="1600" dirty="0"/>
              <a:t> Controlled – Environment Agriculture</a:t>
            </a:r>
          </a:p>
        </p:txBody>
      </p:sp>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solution</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24</a:t>
            </a:fld>
            <a:endParaRPr lang="en-US" dirty="0"/>
          </a:p>
        </p:txBody>
      </p:sp>
      <p:pic>
        <p:nvPicPr>
          <p:cNvPr id="9" name="Picture Placeholder 8" descr="A picture containing fence, tree, roller coaster, vegetable&#10;&#10;Description automatically generated">
            <a:extLst>
              <a:ext uri="{FF2B5EF4-FFF2-40B4-BE49-F238E27FC236}">
                <a16:creationId xmlns:a16="http://schemas.microsoft.com/office/drawing/2014/main" id="{EFAC5F0D-50DC-4989-ACF6-FC21B4FFF754}"/>
              </a:ext>
            </a:extLst>
          </p:cNvPr>
          <p:cNvPicPr>
            <a:picLocks noGrp="1" noChangeAspect="1"/>
          </p:cNvPicPr>
          <p:nvPr>
            <p:ph type="pic" sz="quarter" idx="14"/>
          </p:nvPr>
        </p:nvPicPr>
        <p:blipFill>
          <a:blip r:embed="rId2"/>
          <a:srcRect l="30820" r="30820"/>
          <a:stretch>
            <a:fillRect/>
          </a:stretch>
        </p:blipFill>
        <p:spPr>
          <a:xfrm>
            <a:off x="9791098" y="3725472"/>
            <a:ext cx="1883037" cy="2565597"/>
          </a:xfrm>
        </p:spPr>
      </p:pic>
      <p:pic>
        <p:nvPicPr>
          <p:cNvPr id="15" name="Picture Placeholder 14" descr="A pond with fish in it&#10;&#10;Description automatically generated with low confidence">
            <a:extLst>
              <a:ext uri="{FF2B5EF4-FFF2-40B4-BE49-F238E27FC236}">
                <a16:creationId xmlns:a16="http://schemas.microsoft.com/office/drawing/2014/main" id="{654EF97E-9A69-2F0F-9B77-4FC3F6D5DC1A}"/>
              </a:ext>
            </a:extLst>
          </p:cNvPr>
          <p:cNvPicPr>
            <a:picLocks noGrp="1" noChangeAspect="1"/>
          </p:cNvPicPr>
          <p:nvPr>
            <p:ph type="pic" sz="quarter" idx="13"/>
          </p:nvPr>
        </p:nvPicPr>
        <p:blipFill>
          <a:blip r:embed="rId3"/>
          <a:srcRect l="27324" r="27324"/>
          <a:stretch>
            <a:fillRect/>
          </a:stretch>
        </p:blipFill>
        <p:spPr>
          <a:xfrm>
            <a:off x="9791098" y="884982"/>
            <a:ext cx="1883036" cy="2565596"/>
          </a:xfrm>
        </p:spPr>
      </p:pic>
      <p:pic>
        <p:nvPicPr>
          <p:cNvPr id="20" name="Picture Placeholder 19" descr="A picture containing outdoor, mountain, nature, highland&#10;&#10;Description automatically generated">
            <a:extLst>
              <a:ext uri="{FF2B5EF4-FFF2-40B4-BE49-F238E27FC236}">
                <a16:creationId xmlns:a16="http://schemas.microsoft.com/office/drawing/2014/main" id="{81267349-D994-5C5F-1783-FCFE5D498838}"/>
              </a:ext>
            </a:extLst>
          </p:cNvPr>
          <p:cNvPicPr>
            <a:picLocks noGrp="1" noChangeAspect="1"/>
          </p:cNvPicPr>
          <p:nvPr>
            <p:ph type="pic" sz="quarter" idx="10"/>
          </p:nvPr>
        </p:nvPicPr>
        <p:blipFill>
          <a:blip r:embed="rId4"/>
          <a:srcRect l="15870" r="15870"/>
          <a:stretch>
            <a:fillRect/>
          </a:stretch>
        </p:blipFill>
        <p:spPr>
          <a:xfrm>
            <a:off x="7214510" y="1066372"/>
            <a:ext cx="2243137" cy="5059219"/>
          </a:xfrm>
        </p:spPr>
      </p:pic>
    </p:spTree>
    <p:extLst>
      <p:ext uri="{BB962C8B-B14F-4D97-AF65-F5344CB8AC3E}">
        <p14:creationId xmlns:p14="http://schemas.microsoft.com/office/powerpoint/2010/main" val="256311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1113748" y="3023030"/>
            <a:ext cx="2940863" cy="1002007"/>
          </a:xfrm>
        </p:spPr>
        <p:txBody>
          <a:bodyPr/>
          <a:lstStyle/>
          <a:p>
            <a:pPr algn="ctr"/>
            <a:r>
              <a:rPr lang="en-US" dirty="0"/>
              <a:t>IOT</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1109874" y="4446921"/>
            <a:ext cx="2944737" cy="2284667"/>
          </a:xfrm>
        </p:spPr>
        <p:txBody>
          <a:bodyPr/>
          <a:lstStyle/>
          <a:p>
            <a:r>
              <a:rPr lang="en-US" sz="1800" dirty="0"/>
              <a:t>Internet of Things</a:t>
            </a:r>
          </a:p>
          <a:p>
            <a:r>
              <a:rPr lang="en-US" sz="1800" dirty="0"/>
              <a:t>Network of Physical Objects</a:t>
            </a:r>
          </a:p>
          <a:p>
            <a:r>
              <a:rPr lang="en-US" sz="1800" dirty="0"/>
              <a:t>Embedded with sensors, software and other technologies</a:t>
            </a:r>
          </a:p>
          <a:p>
            <a:endParaRPr lang="en-US" dirty="0"/>
          </a:p>
          <a:p>
            <a:endParaRPr lang="en-US" dirty="0"/>
          </a:p>
        </p:txBody>
      </p:sp>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720485" y="3029582"/>
            <a:ext cx="2940864" cy="988902"/>
          </a:xfrm>
        </p:spPr>
        <p:txBody>
          <a:bodyPr/>
          <a:lstStyle/>
          <a:p>
            <a:pPr algn="ctr"/>
            <a:r>
              <a:rPr lang="en-US" dirty="0"/>
              <a:t>AI</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720485" y="4446921"/>
            <a:ext cx="2944737" cy="2284667"/>
          </a:xfrm>
        </p:spPr>
        <p:txBody>
          <a:bodyPr/>
          <a:lstStyle/>
          <a:p>
            <a:r>
              <a:rPr lang="en-US" sz="1800" dirty="0"/>
              <a:t>Artificial Intelligence</a:t>
            </a:r>
          </a:p>
          <a:p>
            <a:r>
              <a:rPr lang="en-US" sz="1800" dirty="0"/>
              <a:t>Problem solving and decision-making capabilities</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683731" y="3176790"/>
            <a:ext cx="2940864" cy="988902"/>
          </a:xfrm>
        </p:spPr>
        <p:txBody>
          <a:bodyPr/>
          <a:lstStyle/>
          <a:p>
            <a:r>
              <a:rPr lang="en-US" dirty="0"/>
              <a:t>Generative Design</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496501" y="4408728"/>
            <a:ext cx="2944737" cy="2284667"/>
          </a:xfrm>
        </p:spPr>
        <p:txBody>
          <a:bodyPr/>
          <a:lstStyle/>
          <a:p>
            <a:r>
              <a:rPr lang="en-US" sz="1800" dirty="0"/>
              <a:t>Iterative Design Process</a:t>
            </a:r>
          </a:p>
          <a:p>
            <a:r>
              <a:rPr lang="en-US" sz="1800" dirty="0"/>
              <a:t>Performance or spatial requirements, materials, manufacturing methods and cost constraints </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How we get there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25</a:t>
            </a:fld>
            <a:endParaRPr lang="en-US" dirty="0"/>
          </a:p>
        </p:txBody>
      </p:sp>
      <p:pic>
        <p:nvPicPr>
          <p:cNvPr id="3" name="Picture 2">
            <a:extLst>
              <a:ext uri="{FF2B5EF4-FFF2-40B4-BE49-F238E27FC236}">
                <a16:creationId xmlns:a16="http://schemas.microsoft.com/office/drawing/2014/main" id="{0D1CAF66-0643-75BC-BF8A-50B2427EF1A5}"/>
              </a:ext>
            </a:extLst>
          </p:cNvPr>
          <p:cNvPicPr>
            <a:picLocks noChangeAspect="1"/>
          </p:cNvPicPr>
          <p:nvPr/>
        </p:nvPicPr>
        <p:blipFill>
          <a:blip r:embed="rId3"/>
          <a:stretch>
            <a:fillRect/>
          </a:stretch>
        </p:blipFill>
        <p:spPr>
          <a:xfrm>
            <a:off x="1765056" y="1863189"/>
            <a:ext cx="1638248" cy="1407325"/>
          </a:xfrm>
          <a:prstGeom prst="rect">
            <a:avLst/>
          </a:prstGeom>
        </p:spPr>
      </p:pic>
      <p:pic>
        <p:nvPicPr>
          <p:cNvPr id="10" name="Picture 9">
            <a:extLst>
              <a:ext uri="{FF2B5EF4-FFF2-40B4-BE49-F238E27FC236}">
                <a16:creationId xmlns:a16="http://schemas.microsoft.com/office/drawing/2014/main" id="{10217569-11C2-6822-35AD-B301058EAF47}"/>
              </a:ext>
            </a:extLst>
          </p:cNvPr>
          <p:cNvPicPr>
            <a:picLocks noChangeAspect="1"/>
          </p:cNvPicPr>
          <p:nvPr/>
        </p:nvPicPr>
        <p:blipFill>
          <a:blip r:embed="rId4"/>
          <a:stretch>
            <a:fillRect/>
          </a:stretch>
        </p:blipFill>
        <p:spPr>
          <a:xfrm>
            <a:off x="5235822" y="1873203"/>
            <a:ext cx="1720356" cy="1417339"/>
          </a:xfrm>
          <a:prstGeom prst="rect">
            <a:avLst/>
          </a:prstGeom>
        </p:spPr>
      </p:pic>
      <p:pic>
        <p:nvPicPr>
          <p:cNvPr id="8194" name="Picture 2" descr="What is Generative Design? | Process, Software &amp; Technology | Siemens  Software">
            <a:extLst>
              <a:ext uri="{FF2B5EF4-FFF2-40B4-BE49-F238E27FC236}">
                <a16:creationId xmlns:a16="http://schemas.microsoft.com/office/drawing/2014/main" id="{65EBBEE3-FFF7-29AC-1888-8A9F732D6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501" y="1982516"/>
            <a:ext cx="2325379" cy="13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0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b="0" i="0" dirty="0">
                <a:solidFill>
                  <a:srgbClr val="202124"/>
                </a:solidFill>
                <a:effectLst/>
                <a:latin typeface="arial" panose="020B0604020202020204" pitchFamily="34" charset="0"/>
              </a:rPr>
              <a:t>Today's agriculture routinely uses sophisticated technologies such as </a:t>
            </a:r>
            <a:r>
              <a:rPr lang="en-US" b="1" i="0" dirty="0">
                <a:solidFill>
                  <a:srgbClr val="202124"/>
                </a:solidFill>
                <a:effectLst/>
                <a:latin typeface="arial" panose="020B0604020202020204" pitchFamily="34" charset="0"/>
              </a:rPr>
              <a:t>robots, temperature and moisture sensors, aerial images, and GPS technology</a:t>
            </a:r>
            <a:r>
              <a:rPr lang="en-US" b="0" i="0" dirty="0">
                <a:solidFill>
                  <a:srgbClr val="202124"/>
                </a:solidFill>
                <a:effectLst/>
                <a:latin typeface="arial" panose="020B0604020202020204" pitchFamily="34" charset="0"/>
              </a:rPr>
              <a:t>. These advanced devices and precision agriculture and robotic systems allow businesses to be more profitable, efficient, safer, and more environmentally friendly.</a:t>
            </a:r>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summary</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26</a:t>
            </a:fld>
            <a:endParaRPr lang="en-US" dirty="0"/>
          </a:p>
        </p:txBody>
      </p:sp>
      <p:pic>
        <p:nvPicPr>
          <p:cNvPr id="6146" name="Picture 2" descr="Need for Real-time Insights Drives Agriculture Technology Market">
            <a:extLst>
              <a:ext uri="{FF2B5EF4-FFF2-40B4-BE49-F238E27FC236}">
                <a16:creationId xmlns:a16="http://schemas.microsoft.com/office/drawing/2014/main" id="{FDC61DCC-CB0A-9C82-F39B-4BE3CCC29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287" y="2083768"/>
            <a:ext cx="47625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40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897A2D-3F7A-DBC0-FB06-AAEAAA607F6C}"/>
              </a:ext>
            </a:extLst>
          </p:cNvPr>
          <p:cNvSpPr>
            <a:spLocks noGrp="1"/>
          </p:cNvSpPr>
          <p:nvPr>
            <p:ph type="title"/>
          </p:nvPr>
        </p:nvSpPr>
        <p:spPr/>
        <p:txBody>
          <a:bodyPr/>
          <a:lstStyle/>
          <a:p>
            <a:r>
              <a:rPr lang="en-US" dirty="0"/>
              <a:t>References</a:t>
            </a:r>
            <a:endParaRPr lang="en-IN" dirty="0"/>
          </a:p>
        </p:txBody>
      </p:sp>
      <p:sp>
        <p:nvSpPr>
          <p:cNvPr id="13" name="Text Placeholder 12">
            <a:extLst>
              <a:ext uri="{FF2B5EF4-FFF2-40B4-BE49-F238E27FC236}">
                <a16:creationId xmlns:a16="http://schemas.microsoft.com/office/drawing/2014/main" id="{ACD25A77-7B1C-84E1-7CB0-4B7EFDB7FE02}"/>
              </a:ext>
            </a:extLst>
          </p:cNvPr>
          <p:cNvSpPr>
            <a:spLocks noGrp="1"/>
          </p:cNvSpPr>
          <p:nvPr>
            <p:ph type="body" idx="1"/>
          </p:nvPr>
        </p:nvSpPr>
        <p:spPr>
          <a:xfrm>
            <a:off x="6445188" y="1340528"/>
            <a:ext cx="5042517" cy="5131293"/>
          </a:xfrm>
        </p:spPr>
        <p:txBody>
          <a:bodyPr/>
          <a:lstStyle/>
          <a:p>
            <a:pPr marL="285750" indent="-285750">
              <a:buFont typeface="Wingdings" panose="05000000000000000000" pitchFamily="2" charset="2"/>
              <a:buChar char="q"/>
            </a:pPr>
            <a:r>
              <a:rPr lang="en-US" b="1" dirty="0"/>
              <a:t>Google Chrome</a:t>
            </a:r>
          </a:p>
          <a:p>
            <a:pPr marL="285750" indent="-285750">
              <a:buFont typeface="Wingdings" panose="05000000000000000000" pitchFamily="2" charset="2"/>
              <a:buChar char="q"/>
            </a:pPr>
            <a:r>
              <a:rPr lang="en-US" b="1" dirty="0"/>
              <a:t>MDPI</a:t>
            </a:r>
          </a:p>
          <a:p>
            <a:pPr marL="285750" indent="-285750">
              <a:buFontTx/>
              <a:buChar char="-"/>
            </a:pPr>
            <a:r>
              <a:rPr lang="en-IN" b="1" dirty="0"/>
              <a:t>Smart Farming: Internet of Things (IoT)-Based Sustainable Agriculture</a:t>
            </a:r>
            <a:r>
              <a:rPr lang="en-IN" dirty="0"/>
              <a:t> </a:t>
            </a:r>
          </a:p>
          <a:p>
            <a:pPr marL="285750" indent="-285750">
              <a:buFontTx/>
              <a:buChar char="-"/>
            </a:pPr>
            <a:r>
              <a:rPr lang="en-IN" dirty="0"/>
              <a:t>By Muthumanickam Dhanaraju, Poongodi Chenniappan, Kumaraperumal Ramalingam, Sellaperumal Pazhanivelan and Ragunath Kaliaperuma.</a:t>
            </a:r>
          </a:p>
          <a:p>
            <a:pPr marL="285750" indent="-285750">
              <a:buFontTx/>
              <a:buChar char="-"/>
            </a:pPr>
            <a:r>
              <a:rPr lang="en-US" b="1" i="0" dirty="0">
                <a:solidFill>
                  <a:srgbClr val="222222"/>
                </a:solidFill>
                <a:effectLst/>
                <a:latin typeface="Arial" panose="020B0604020202020204" pitchFamily="34" charset="0"/>
              </a:rPr>
              <a:t>Received: 7 September 2022 / Revised: 11 October 2022 / Accepted: 12 October 2022 / Published: 21 October 2022</a:t>
            </a:r>
            <a:endParaRPr lang="en-IN" dirty="0"/>
          </a:p>
        </p:txBody>
      </p:sp>
      <p:sp>
        <p:nvSpPr>
          <p:cNvPr id="7" name="Footer Placeholder 6">
            <a:extLst>
              <a:ext uri="{FF2B5EF4-FFF2-40B4-BE49-F238E27FC236}">
                <a16:creationId xmlns:a16="http://schemas.microsoft.com/office/drawing/2014/main" id="{DDB7C019-AFDF-210B-D3C7-762018020BF4}"/>
              </a:ext>
            </a:extLst>
          </p:cNvPr>
          <p:cNvSpPr>
            <a:spLocks noGrp="1"/>
          </p:cNvSpPr>
          <p:nvPr>
            <p:ph type="ftr" sz="quarter" idx="12"/>
          </p:nvPr>
        </p:nvSpPr>
        <p:spPr/>
        <p:txBody>
          <a:bodyPr/>
          <a:lstStyle/>
          <a:p>
            <a:r>
              <a:rPr lang="en-US" dirty="0"/>
              <a:t>References</a:t>
            </a:r>
          </a:p>
        </p:txBody>
      </p:sp>
      <p:sp>
        <p:nvSpPr>
          <p:cNvPr id="8" name="Slide Number Placeholder 7">
            <a:extLst>
              <a:ext uri="{FF2B5EF4-FFF2-40B4-BE49-F238E27FC236}">
                <a16:creationId xmlns:a16="http://schemas.microsoft.com/office/drawing/2014/main" id="{66E8A881-9661-2180-788C-1B9704C1C12E}"/>
              </a:ext>
            </a:extLst>
          </p:cNvPr>
          <p:cNvSpPr>
            <a:spLocks noGrp="1"/>
          </p:cNvSpPr>
          <p:nvPr>
            <p:ph type="sldNum" sz="quarter" idx="13"/>
          </p:nvPr>
        </p:nvSpPr>
        <p:spPr/>
        <p:txBody>
          <a:bodyPr/>
          <a:lstStyle/>
          <a:p>
            <a:fld id="{09A01C0A-2BB6-49E7-91A3-DCB9F9F59583}" type="slidenum">
              <a:rPr lang="en-US" smtClean="0"/>
              <a:pPr/>
              <a:t>27</a:t>
            </a:fld>
            <a:endParaRPr lang="en-US" dirty="0"/>
          </a:p>
        </p:txBody>
      </p:sp>
      <p:pic>
        <p:nvPicPr>
          <p:cNvPr id="2050" name="Picture 2" descr="References">
            <a:extLst>
              <a:ext uri="{FF2B5EF4-FFF2-40B4-BE49-F238E27FC236}">
                <a16:creationId xmlns:a16="http://schemas.microsoft.com/office/drawing/2014/main" id="{7CA26F76-F1E3-D948-A33D-B07F10B42E15}"/>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608" b="16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78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Project Members</a:t>
            </a:r>
          </a:p>
          <a:p>
            <a:r>
              <a:rPr lang="en-US" dirty="0"/>
              <a:t>Arun N</a:t>
            </a:r>
          </a:p>
          <a:p>
            <a:r>
              <a:rPr lang="en-US" dirty="0"/>
              <a:t>Ruben Varghese</a:t>
            </a:r>
          </a:p>
          <a:p>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The end</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28</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Ruben </a:t>
            </a:r>
          </a:p>
          <a:p>
            <a:r>
              <a:rPr lang="en-US" dirty="0"/>
              <a:t>Varghese</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sz="1600" b="1" dirty="0"/>
              <a:t>21113051</a:t>
            </a:r>
          </a:p>
        </p:txBody>
      </p:sp>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Arun 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sz="1600" b="1" dirty="0"/>
              <a:t>21113046</a:t>
            </a:r>
          </a:p>
          <a:p>
            <a:endParaRPr lang="en-US"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Team Members</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3</a:t>
            </a:fld>
            <a:endParaRPr lang="en-US" dirty="0"/>
          </a:p>
        </p:txBody>
      </p:sp>
      <p:pic>
        <p:nvPicPr>
          <p:cNvPr id="4100" name="Picture 4" descr="User Picture - Free social icons">
            <a:extLst>
              <a:ext uri="{FF2B5EF4-FFF2-40B4-BE49-F238E27FC236}">
                <a16:creationId xmlns:a16="http://schemas.microsoft.com/office/drawing/2014/main" id="{1E2AADBC-FE94-DD08-7488-0B4B5C37D419}"/>
              </a:ext>
            </a:extLst>
          </p:cNvPr>
          <p:cNvPicPr>
            <a:picLocks noGrp="1" noChangeAspect="1" noChangeArrowheads="1"/>
          </p:cNvPicPr>
          <p:nvPr>
            <p:ph type="pic" sz="quarter" idx="26"/>
          </p:nvPr>
        </p:nvPicPr>
        <p:blipFill>
          <a:blip r:embed="rId2">
            <a:extLst>
              <a:ext uri="{28A0092B-C50C-407E-A947-70E740481C1C}">
                <a14:useLocalDpi xmlns:a14="http://schemas.microsoft.com/office/drawing/2010/main" val="0"/>
              </a:ext>
            </a:extLst>
          </a:blip>
          <a:srcRect l="12142" r="121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er Picture - Free social icons">
            <a:extLst>
              <a:ext uri="{FF2B5EF4-FFF2-40B4-BE49-F238E27FC236}">
                <a16:creationId xmlns:a16="http://schemas.microsoft.com/office/drawing/2014/main" id="{EB171AA3-6D2C-BB71-11A4-8644A1E64513}"/>
              </a:ext>
            </a:extLst>
          </p:cNvPr>
          <p:cNvPicPr>
            <a:picLocks noGrp="1" noChangeAspect="1" noChangeArrowheads="1"/>
          </p:cNvPicPr>
          <p:nvPr>
            <p:ph type="pic" sz="quarter" idx="27"/>
          </p:nvPr>
        </p:nvPicPr>
        <p:blipFill>
          <a:blip r:embed="rId2">
            <a:extLst>
              <a:ext uri="{28A0092B-C50C-407E-A947-70E740481C1C}">
                <a14:useLocalDpi xmlns:a14="http://schemas.microsoft.com/office/drawing/2010/main" val="0"/>
              </a:ext>
            </a:extLst>
          </a:blip>
          <a:srcRect l="12142" r="121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2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8"/>
            <a:ext cx="4834517" cy="1795600"/>
          </a:xfrm>
        </p:spPr>
        <p:txBody>
          <a:bodyPr/>
          <a:lstStyle/>
          <a:p>
            <a:r>
              <a:rPr lang="en-US" dirty="0"/>
              <a:t>Content</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2610036"/>
            <a:ext cx="4834517" cy="3593326"/>
          </a:xfrm>
        </p:spPr>
        <p:txBody>
          <a:bodyPr/>
          <a:lstStyle/>
          <a:p>
            <a:r>
              <a:rPr lang="en-US" dirty="0"/>
              <a:t>INTRODUCTION </a:t>
            </a:r>
          </a:p>
          <a:p>
            <a:r>
              <a:rPr lang="en-US" dirty="0"/>
              <a:t>Description</a:t>
            </a:r>
          </a:p>
          <a:p>
            <a:r>
              <a:rPr lang="en-US" dirty="0"/>
              <a:t>Literature Review</a:t>
            </a:r>
          </a:p>
          <a:p>
            <a:r>
              <a:rPr lang="en-US" dirty="0"/>
              <a:t>Advantages</a:t>
            </a:r>
          </a:p>
          <a:p>
            <a:r>
              <a:rPr lang="en-US" dirty="0"/>
              <a:t>disadvantages</a:t>
            </a:r>
          </a:p>
          <a:p>
            <a:r>
              <a:rPr lang="en-US" dirty="0"/>
              <a:t>SUMMARY</a:t>
            </a:r>
          </a:p>
          <a:p>
            <a:endParaRPr lang="en-US" dirty="0"/>
          </a:p>
          <a:p>
            <a:endParaRPr lang="en-US" dirty="0"/>
          </a:p>
        </p:txBody>
      </p:sp>
      <p:pic>
        <p:nvPicPr>
          <p:cNvPr id="13" name="Picture Placeholder 12" descr="A picture containing indoor, plant&#10;&#10;Description automatically generated">
            <a:extLst>
              <a:ext uri="{FF2B5EF4-FFF2-40B4-BE49-F238E27FC236}">
                <a16:creationId xmlns:a16="http://schemas.microsoft.com/office/drawing/2014/main" id="{09B66B2D-698C-BD46-72EE-EC8027E27049}"/>
              </a:ext>
            </a:extLst>
          </p:cNvPr>
          <p:cNvPicPr>
            <a:picLocks noGrp="1" noChangeAspect="1"/>
          </p:cNvPicPr>
          <p:nvPr>
            <p:ph type="pic" sz="quarter" idx="10"/>
          </p:nvPr>
        </p:nvPicPr>
        <p:blipFill>
          <a:blip r:embed="rId3"/>
          <a:srcRect t="5752" b="5752"/>
          <a:stretch>
            <a:fillRect/>
          </a:stretch>
        </p:blipFill>
        <p:spPr/>
      </p:pic>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bg2">
              <a:lumMod val="10000"/>
              <a:alpha val="76078"/>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bg2">
              <a:lumMod val="10000"/>
              <a:alpha val="87843"/>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outdoor, silhouette, bushes&#10;&#10;Description automatically generated">
            <a:extLst>
              <a:ext uri="{FF2B5EF4-FFF2-40B4-BE49-F238E27FC236}">
                <a16:creationId xmlns:a16="http://schemas.microsoft.com/office/drawing/2014/main" id="{F4F68D33-AFC5-5ACE-C4FE-811853D41B9D}"/>
              </a:ext>
            </a:extLst>
          </p:cNvPr>
          <p:cNvPicPr>
            <a:picLocks noGrp="1" noChangeAspect="1"/>
          </p:cNvPicPr>
          <p:nvPr>
            <p:ph type="pic" sz="quarter" idx="10"/>
          </p:nvPr>
        </p:nvPicPr>
        <p:blipFill>
          <a:blip r:embed="rId2"/>
          <a:srcRect l="18195" r="18195"/>
          <a:stretch>
            <a:fillRect/>
          </a:stretch>
        </p:blipFill>
        <p:spPr/>
      </p:pic>
      <p:pic>
        <p:nvPicPr>
          <p:cNvPr id="21" name="Picture Placeholder 20" descr="A picture containing grass, plant, vegetable&#10;&#10;Description automatically generated">
            <a:extLst>
              <a:ext uri="{FF2B5EF4-FFF2-40B4-BE49-F238E27FC236}">
                <a16:creationId xmlns:a16="http://schemas.microsoft.com/office/drawing/2014/main" id="{7BC5628D-CA1E-F8F1-AD6E-06F37977473B}"/>
              </a:ext>
            </a:extLst>
          </p:cNvPr>
          <p:cNvPicPr>
            <a:picLocks noGrp="1" noChangeAspect="1"/>
          </p:cNvPicPr>
          <p:nvPr>
            <p:ph type="pic" sz="quarter" idx="13"/>
          </p:nvPr>
        </p:nvPicPr>
        <p:blipFill>
          <a:blip r:embed="rId3"/>
          <a:srcRect l="25523" r="25523"/>
          <a:stretch>
            <a:fillRect/>
          </a:stretch>
        </p:blipFill>
        <p:spPr>
          <a:xfrm>
            <a:off x="9653047" y="1066373"/>
            <a:ext cx="2027732" cy="2278993"/>
          </a:xfrm>
        </p:spPr>
      </p:pic>
      <p:pic>
        <p:nvPicPr>
          <p:cNvPr id="23" name="Picture Placeholder 22" descr="A picture containing outdoor, mountain, nature, highland&#10;&#10;Description automatically generated">
            <a:extLst>
              <a:ext uri="{FF2B5EF4-FFF2-40B4-BE49-F238E27FC236}">
                <a16:creationId xmlns:a16="http://schemas.microsoft.com/office/drawing/2014/main" id="{4D7F0C94-2E1F-4B7A-2840-BD54A147C637}"/>
              </a:ext>
            </a:extLst>
          </p:cNvPr>
          <p:cNvPicPr>
            <a:picLocks noGrp="1" noChangeAspect="1"/>
          </p:cNvPicPr>
          <p:nvPr>
            <p:ph type="pic" sz="quarter" idx="14"/>
          </p:nvPr>
        </p:nvPicPr>
        <p:blipFill>
          <a:blip r:embed="rId4"/>
          <a:srcRect t="4543" b="4543"/>
          <a:stretch>
            <a:fillRect/>
          </a:stretch>
        </p:blipFill>
        <p:spPr>
          <a:xfrm>
            <a:off x="9791099" y="3716568"/>
            <a:ext cx="1889680" cy="2278993"/>
          </a:xfrm>
        </p:spPr>
      </p:pic>
      <p:sp>
        <p:nvSpPr>
          <p:cNvPr id="10" name="Footer Placeholder 9">
            <a:extLst>
              <a:ext uri="{FF2B5EF4-FFF2-40B4-BE49-F238E27FC236}">
                <a16:creationId xmlns:a16="http://schemas.microsoft.com/office/drawing/2014/main" id="{4D332F5D-EDDA-06D6-D569-6EC7B1D56A26}"/>
              </a:ext>
            </a:extLst>
          </p:cNvPr>
          <p:cNvSpPr>
            <a:spLocks noGrp="1"/>
          </p:cNvSpPr>
          <p:nvPr>
            <p:ph type="ftr" sz="quarter" idx="34"/>
          </p:nvPr>
        </p:nvSpPr>
        <p:spPr/>
        <p:txBody>
          <a:bodyPr/>
          <a:lstStyle/>
          <a:p>
            <a:r>
              <a:rPr lang="en-US" dirty="0"/>
              <a:t>Quote</a:t>
            </a:r>
          </a:p>
        </p:txBody>
      </p:sp>
      <p:sp>
        <p:nvSpPr>
          <p:cNvPr id="11" name="Slide Number Placeholder 10">
            <a:extLst>
              <a:ext uri="{FF2B5EF4-FFF2-40B4-BE49-F238E27FC236}">
                <a16:creationId xmlns:a16="http://schemas.microsoft.com/office/drawing/2014/main" id="{2654C109-76B4-C32E-77B5-6911DDAAEBDE}"/>
              </a:ext>
            </a:extLst>
          </p:cNvPr>
          <p:cNvSpPr>
            <a:spLocks noGrp="1"/>
          </p:cNvSpPr>
          <p:nvPr>
            <p:ph type="sldNum" sz="quarter" idx="35"/>
          </p:nvPr>
        </p:nvSpPr>
        <p:spPr/>
        <p:txBody>
          <a:bodyPr/>
          <a:lstStyle/>
          <a:p>
            <a:fld id="{09A01C0A-2BB6-49E7-91A3-DCB9F9F59583}" type="slidenum">
              <a:rPr lang="en-US" smtClean="0"/>
              <a:pPr/>
              <a:t>5</a:t>
            </a:fld>
            <a:endParaRPr lang="en-US" dirty="0"/>
          </a:p>
        </p:txBody>
      </p:sp>
      <p:sp>
        <p:nvSpPr>
          <p:cNvPr id="12" name="Title 1">
            <a:extLst>
              <a:ext uri="{FF2B5EF4-FFF2-40B4-BE49-F238E27FC236}">
                <a16:creationId xmlns:a16="http://schemas.microsoft.com/office/drawing/2014/main" id="{B5261CD2-0142-C248-23E8-710064085CFF}"/>
              </a:ext>
            </a:extLst>
          </p:cNvPr>
          <p:cNvSpPr>
            <a:spLocks noGrp="1"/>
          </p:cNvSpPr>
          <p:nvPr>
            <p:ph type="title"/>
          </p:nvPr>
        </p:nvSpPr>
        <p:spPr>
          <a:xfrm>
            <a:off x="505225" y="838929"/>
            <a:ext cx="8244113" cy="970081"/>
          </a:xfrm>
        </p:spPr>
        <p:txBody>
          <a:bodyPr/>
          <a:lstStyle/>
          <a:p>
            <a:r>
              <a:rPr lang="en-US" dirty="0"/>
              <a:t>The discovery of agriculture was </a:t>
            </a:r>
            <a:br>
              <a:rPr lang="en-US" dirty="0"/>
            </a:br>
            <a:r>
              <a:rPr lang="en-US" dirty="0"/>
              <a:t>the first big step towards civilized life.</a:t>
            </a:r>
          </a:p>
        </p:txBody>
      </p:sp>
      <p:sp>
        <p:nvSpPr>
          <p:cNvPr id="13" name="Subtitle 2">
            <a:extLst>
              <a:ext uri="{FF2B5EF4-FFF2-40B4-BE49-F238E27FC236}">
                <a16:creationId xmlns:a16="http://schemas.microsoft.com/office/drawing/2014/main" id="{89411722-462F-5D23-2A5E-5E17C8F1BB75}"/>
              </a:ext>
            </a:extLst>
          </p:cNvPr>
          <p:cNvSpPr txBox="1">
            <a:spLocks/>
          </p:cNvSpPr>
          <p:nvPr/>
        </p:nvSpPr>
        <p:spPr>
          <a:xfrm>
            <a:off x="407570" y="3429000"/>
            <a:ext cx="7044643" cy="559184"/>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Arthur Keith</a:t>
            </a:r>
          </a:p>
        </p:txBody>
      </p:sp>
      <p:sp>
        <p:nvSpPr>
          <p:cNvPr id="14" name="Rectangle 13">
            <a:extLst>
              <a:ext uri="{FF2B5EF4-FFF2-40B4-BE49-F238E27FC236}">
                <a16:creationId xmlns:a16="http://schemas.microsoft.com/office/drawing/2014/main" id="{3CE089E4-0793-22E3-D469-C1B86E5ACBD1}"/>
              </a:ext>
            </a:extLst>
          </p:cNvPr>
          <p:cNvSpPr/>
          <p:nvPr/>
        </p:nvSpPr>
        <p:spPr>
          <a:xfrm>
            <a:off x="-5491" y="484986"/>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5" name="Rectangle 14">
            <a:extLst>
              <a:ext uri="{FF2B5EF4-FFF2-40B4-BE49-F238E27FC236}">
                <a16:creationId xmlns:a16="http://schemas.microsoft.com/office/drawing/2014/main" id="{3188A42C-5752-BE37-9693-960AEF447F2D}"/>
              </a:ext>
            </a:extLst>
          </p:cNvPr>
          <p:cNvSpPr/>
          <p:nvPr/>
        </p:nvSpPr>
        <p:spPr>
          <a:xfrm>
            <a:off x="2048689" y="2637480"/>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Tree>
    <p:extLst>
      <p:ext uri="{BB962C8B-B14F-4D97-AF65-F5344CB8AC3E}">
        <p14:creationId xmlns:p14="http://schemas.microsoft.com/office/powerpoint/2010/main" val="343315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89577" y="550416"/>
            <a:ext cx="5033639" cy="5903650"/>
          </a:xfrm>
        </p:spPr>
        <p:txBody>
          <a:bodyPr/>
          <a:lstStyle/>
          <a:p>
            <a:r>
              <a:rPr lang="en-US" b="1" dirty="0"/>
              <a:t>Agriculture in India is not a mere profession but a </a:t>
            </a:r>
            <a:r>
              <a:rPr lang="en-US" b="1" dirty="0">
                <a:solidFill>
                  <a:srgbClr val="FF0000"/>
                </a:solidFill>
              </a:rPr>
              <a:t>culture, tradition </a:t>
            </a:r>
            <a:r>
              <a:rPr lang="en-US" b="1" dirty="0"/>
              <a:t>to be practiced by one and all. Agriculture is the biggest industry in India, and it also plays a key role in the socio-economic growth of the country. Agriculture has been the strongest and the foundational culture of India. </a:t>
            </a:r>
          </a:p>
          <a:p>
            <a:r>
              <a:rPr lang="en-US" b="1" dirty="0"/>
              <a:t>From festivals being celebrated according to the farming calendar (Pongal, Onam) and the monsoon cycle to weddings and marriages in families, agriculture has played a huge role on it all. But now, disassociation from tradition.</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Introduction</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pic>
        <p:nvPicPr>
          <p:cNvPr id="5" name="Picture 4">
            <a:extLst>
              <a:ext uri="{FF2B5EF4-FFF2-40B4-BE49-F238E27FC236}">
                <a16:creationId xmlns:a16="http://schemas.microsoft.com/office/drawing/2014/main" id="{6F115851-25C5-463C-326C-4230D0E74F0B}"/>
              </a:ext>
            </a:extLst>
          </p:cNvPr>
          <p:cNvPicPr>
            <a:picLocks noChangeAspect="1"/>
          </p:cNvPicPr>
          <p:nvPr/>
        </p:nvPicPr>
        <p:blipFill>
          <a:blip r:embed="rId2"/>
          <a:stretch>
            <a:fillRect/>
          </a:stretch>
        </p:blipFill>
        <p:spPr>
          <a:xfrm>
            <a:off x="847384" y="1747170"/>
            <a:ext cx="4663736" cy="4433996"/>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THEME</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Agriculture, foodtech and rural development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Theme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ACF7-48C8-2954-791B-8F78E28431E2}"/>
              </a:ext>
            </a:extLst>
          </p:cNvPr>
          <p:cNvSpPr>
            <a:spLocks noGrp="1"/>
          </p:cNvSpPr>
          <p:nvPr>
            <p:ph type="title"/>
          </p:nvPr>
        </p:nvSpPr>
        <p:spPr>
          <a:xfrm>
            <a:off x="668284" y="388308"/>
            <a:ext cx="4834517" cy="712523"/>
          </a:xfrm>
        </p:spPr>
        <p:txBody>
          <a:bodyPr/>
          <a:lstStyle/>
          <a:p>
            <a:r>
              <a:rPr lang="en-US" dirty="0"/>
              <a:t>DESCRIPTION</a:t>
            </a:r>
            <a:endParaRPr lang="en-IN" dirty="0"/>
          </a:p>
        </p:txBody>
      </p:sp>
      <p:pic>
        <p:nvPicPr>
          <p:cNvPr id="6" name="Picture Placeholder 5">
            <a:extLst>
              <a:ext uri="{FF2B5EF4-FFF2-40B4-BE49-F238E27FC236}">
                <a16:creationId xmlns:a16="http://schemas.microsoft.com/office/drawing/2014/main" id="{F8F34BBF-9535-1FD9-AB8D-68A038E7640B}"/>
              </a:ext>
            </a:extLst>
          </p:cNvPr>
          <p:cNvPicPr>
            <a:picLocks noGrp="1" noChangeAspect="1"/>
          </p:cNvPicPr>
          <p:nvPr>
            <p:ph type="pic" sz="quarter" idx="10"/>
          </p:nvPr>
        </p:nvPicPr>
        <p:blipFill rotWithShape="1">
          <a:blip r:embed="rId2"/>
          <a:srcRect t="3902" b="3902"/>
          <a:stretch/>
        </p:blipFill>
        <p:spPr>
          <a:xfrm>
            <a:off x="7235533" y="210881"/>
            <a:ext cx="4465236" cy="2699276"/>
          </a:xfrm>
        </p:spPr>
      </p:pic>
      <p:sp>
        <p:nvSpPr>
          <p:cNvPr id="4" name="Content Placeholder 3">
            <a:extLst>
              <a:ext uri="{FF2B5EF4-FFF2-40B4-BE49-F238E27FC236}">
                <a16:creationId xmlns:a16="http://schemas.microsoft.com/office/drawing/2014/main" id="{97DF7282-CE4B-6B4B-A1C3-B788218E43E1}"/>
              </a:ext>
            </a:extLst>
          </p:cNvPr>
          <p:cNvSpPr>
            <a:spLocks noGrp="1"/>
          </p:cNvSpPr>
          <p:nvPr>
            <p:ph idx="1"/>
          </p:nvPr>
        </p:nvSpPr>
        <p:spPr>
          <a:xfrm>
            <a:off x="668284" y="1455939"/>
            <a:ext cx="6229666" cy="479393"/>
          </a:xfrm>
        </p:spPr>
        <p:txBody>
          <a:bodyPr/>
          <a:lstStyle/>
          <a:p>
            <a:r>
              <a:rPr lang="en-US" b="1" dirty="0">
                <a:solidFill>
                  <a:srgbClr val="FF0000"/>
                </a:solidFill>
              </a:rPr>
              <a:t>Agricultural Transition </a:t>
            </a:r>
            <a:r>
              <a:rPr lang="en-US" b="1" dirty="0"/>
              <a:t>Globally</a:t>
            </a:r>
          </a:p>
          <a:p>
            <a:r>
              <a:rPr lang="en-US" b="1" dirty="0"/>
              <a:t>                  </a:t>
            </a:r>
            <a:r>
              <a:rPr lang="en-IN" sz="1400" b="1" dirty="0">
                <a:latin typeface="Arial" panose="020B0604020202020204" pitchFamily="34" charset="0"/>
                <a:cs typeface="Arial" panose="020B0604020202020204" pitchFamily="34" charset="0"/>
              </a:rPr>
              <a:t>                     </a:t>
            </a:r>
            <a:endParaRPr lang="en-IN" sz="1800" b="1" dirty="0"/>
          </a:p>
        </p:txBody>
      </p:sp>
      <p:sp>
        <p:nvSpPr>
          <p:cNvPr id="9" name="TextBox 8">
            <a:extLst>
              <a:ext uri="{FF2B5EF4-FFF2-40B4-BE49-F238E27FC236}">
                <a16:creationId xmlns:a16="http://schemas.microsoft.com/office/drawing/2014/main" id="{90152F4A-FAF3-EB1C-958E-58AACF003C7C}"/>
              </a:ext>
            </a:extLst>
          </p:cNvPr>
          <p:cNvSpPr txBox="1"/>
          <p:nvPr/>
        </p:nvSpPr>
        <p:spPr>
          <a:xfrm>
            <a:off x="1693087" y="2278968"/>
            <a:ext cx="4465236" cy="2031325"/>
          </a:xfrm>
          <a:prstGeom prst="rect">
            <a:avLst/>
          </a:prstGeom>
          <a:noFill/>
        </p:spPr>
        <p:txBody>
          <a:bodyPr wrap="square" rtlCol="0">
            <a:spAutoFit/>
          </a:bodyPr>
          <a:lstStyle/>
          <a:p>
            <a:r>
              <a:rPr lang="en-IN" b="1" dirty="0"/>
              <a:t>Early Agriculture</a:t>
            </a:r>
          </a:p>
          <a:p>
            <a:r>
              <a:rPr lang="en-IN" sz="1800" dirty="0">
                <a:latin typeface="Arial" panose="020B0604020202020204" pitchFamily="34" charset="0"/>
                <a:cs typeface="Arial" panose="020B0604020202020204" pitchFamily="34" charset="0"/>
              </a:rPr>
              <a:t> Over Centuries, the growth of agriculture</a:t>
            </a:r>
          </a:p>
          <a:p>
            <a:r>
              <a:rPr lang="en-IN" dirty="0">
                <a:latin typeface="Arial" panose="020B0604020202020204" pitchFamily="34" charset="0"/>
                <a:cs typeface="Arial" panose="020B0604020202020204" pitchFamily="34" charset="0"/>
              </a:rPr>
              <a:t>contributed to the rise of civilizations. Domestication, breeding, traditional farming methods.</a:t>
            </a:r>
          </a:p>
          <a:p>
            <a:r>
              <a:rPr lang="en-IN" sz="1800" dirty="0">
                <a:latin typeface="Arial" panose="020B0604020202020204" pitchFamily="34" charset="0"/>
                <a:cs typeface="Arial" panose="020B0604020202020204" pitchFamily="34" charset="0"/>
              </a:rPr>
              <a:t>Organic</a:t>
            </a:r>
            <a:r>
              <a:rPr lang="en-IN" dirty="0">
                <a:latin typeface="Arial" panose="020B0604020202020204" pitchFamily="34" charset="0"/>
                <a:cs typeface="Arial" panose="020B0604020202020204" pitchFamily="34" charset="0"/>
              </a:rPr>
              <a:t>, healthy lifestyle, less population.</a:t>
            </a:r>
            <a:r>
              <a:rPr lang="en-IN" sz="1800" dirty="0">
                <a:latin typeface="Arial" panose="020B0604020202020204" pitchFamily="34" charset="0"/>
                <a:cs typeface="Arial" panose="020B0604020202020204" pitchFamily="34" charset="0"/>
              </a:rPr>
              <a:t> </a:t>
            </a:r>
          </a:p>
          <a:p>
            <a:endParaRPr lang="en-IN" dirty="0"/>
          </a:p>
        </p:txBody>
      </p:sp>
      <p:sp>
        <p:nvSpPr>
          <p:cNvPr id="12" name="TextBox 11">
            <a:extLst>
              <a:ext uri="{FF2B5EF4-FFF2-40B4-BE49-F238E27FC236}">
                <a16:creationId xmlns:a16="http://schemas.microsoft.com/office/drawing/2014/main" id="{A905343A-364D-9587-0D5B-6725BEF7A0A3}"/>
              </a:ext>
            </a:extLst>
          </p:cNvPr>
          <p:cNvSpPr txBox="1"/>
          <p:nvPr/>
        </p:nvSpPr>
        <p:spPr>
          <a:xfrm>
            <a:off x="1693087" y="4310293"/>
            <a:ext cx="4281701" cy="2154436"/>
          </a:xfrm>
          <a:prstGeom prst="rect">
            <a:avLst/>
          </a:prstGeom>
          <a:noFill/>
        </p:spPr>
        <p:txBody>
          <a:bodyPr wrap="square" rtlCol="0">
            <a:spAutoFit/>
          </a:bodyPr>
          <a:lstStyle/>
          <a:p>
            <a:r>
              <a:rPr lang="en-IN" b="1" dirty="0"/>
              <a:t>Agriculture Boom – Mass Production</a:t>
            </a:r>
          </a:p>
          <a:p>
            <a:r>
              <a:rPr lang="en-IN" b="1" dirty="0"/>
              <a:t> </a:t>
            </a:r>
            <a:r>
              <a:rPr lang="en-IN" sz="1600" dirty="0">
                <a:latin typeface="Arial" panose="020B0604020202020204" pitchFamily="34" charset="0"/>
                <a:cs typeface="Arial" panose="020B0604020202020204" pitchFamily="34" charset="0"/>
              </a:rPr>
              <a:t>For thousands of years farmers relied on natural fertilizers – materials such as manure, wood ash, ground bones, fish. In the early 1800s, as demand due to population explosion this led to the use of chemical fertilizers.</a:t>
            </a:r>
            <a:endParaRPr lang="en-IN" b="1" dirty="0"/>
          </a:p>
          <a:p>
            <a:endParaRPr lang="en-IN" dirty="0"/>
          </a:p>
        </p:txBody>
      </p:sp>
      <p:sp>
        <p:nvSpPr>
          <p:cNvPr id="15" name="TextBox 14">
            <a:extLst>
              <a:ext uri="{FF2B5EF4-FFF2-40B4-BE49-F238E27FC236}">
                <a16:creationId xmlns:a16="http://schemas.microsoft.com/office/drawing/2014/main" id="{B922B1BE-F680-6938-B0E7-253CFD8894C6}"/>
              </a:ext>
            </a:extLst>
          </p:cNvPr>
          <p:cNvSpPr txBox="1"/>
          <p:nvPr/>
        </p:nvSpPr>
        <p:spPr>
          <a:xfrm>
            <a:off x="8069800" y="3433130"/>
            <a:ext cx="3923931" cy="1754326"/>
          </a:xfrm>
          <a:prstGeom prst="rect">
            <a:avLst/>
          </a:prstGeom>
          <a:noFill/>
        </p:spPr>
        <p:txBody>
          <a:bodyPr wrap="square" rtlCol="0">
            <a:spAutoFit/>
          </a:bodyPr>
          <a:lstStyle/>
          <a:p>
            <a:r>
              <a:rPr lang="en-IN" b="1" dirty="0"/>
              <a:t>Industrial Agriculture</a:t>
            </a:r>
          </a:p>
          <a:p>
            <a:r>
              <a:rPr lang="en-IN" b="1" dirty="0"/>
              <a:t> </a:t>
            </a:r>
            <a:r>
              <a:rPr lang="en-IN" sz="1800" dirty="0">
                <a:latin typeface="Arial" panose="020B0604020202020204" pitchFamily="34" charset="0"/>
                <a:cs typeface="Arial" panose="020B0604020202020204" pitchFamily="34" charset="0"/>
              </a:rPr>
              <a:t>With increase in land degradation, threat to agricultural land, increased water usage, ecological issues, food insecurity. </a:t>
            </a:r>
            <a:endParaRPr lang="en-IN" b="1" dirty="0"/>
          </a:p>
          <a:p>
            <a:endParaRPr lang="en-IN" dirty="0"/>
          </a:p>
        </p:txBody>
      </p:sp>
      <p:sp>
        <p:nvSpPr>
          <p:cNvPr id="18" name="TextBox 17">
            <a:extLst>
              <a:ext uri="{FF2B5EF4-FFF2-40B4-BE49-F238E27FC236}">
                <a16:creationId xmlns:a16="http://schemas.microsoft.com/office/drawing/2014/main" id="{DAC9955F-679F-4B5E-52F0-55221431AA4C}"/>
              </a:ext>
            </a:extLst>
          </p:cNvPr>
          <p:cNvSpPr txBox="1"/>
          <p:nvPr/>
        </p:nvSpPr>
        <p:spPr>
          <a:xfrm>
            <a:off x="8069800" y="5188600"/>
            <a:ext cx="3790767" cy="1477328"/>
          </a:xfrm>
          <a:prstGeom prst="rect">
            <a:avLst/>
          </a:prstGeom>
          <a:noFill/>
        </p:spPr>
        <p:txBody>
          <a:bodyPr wrap="square" rtlCol="0">
            <a:spAutoFit/>
          </a:bodyPr>
          <a:lstStyle/>
          <a:p>
            <a:r>
              <a:rPr lang="en-IN" b="1" dirty="0"/>
              <a:t>Organic Movement</a:t>
            </a:r>
          </a:p>
          <a:p>
            <a:r>
              <a:rPr lang="en-IN" sz="1800" dirty="0">
                <a:latin typeface="Arial" panose="020B0604020202020204" pitchFamily="34" charset="0"/>
                <a:cs typeface="Arial" panose="020B0604020202020204" pitchFamily="34" charset="0"/>
              </a:rPr>
              <a:t> With increase in land degradation, threat to agricultural land, increased water usage, ecological issues, food insecurity.</a:t>
            </a:r>
            <a:endParaRPr lang="en-IN" dirty="0"/>
          </a:p>
        </p:txBody>
      </p:sp>
      <p:cxnSp>
        <p:nvCxnSpPr>
          <p:cNvPr id="19" name="Straight Connector 18">
            <a:extLst>
              <a:ext uri="{FF2B5EF4-FFF2-40B4-BE49-F238E27FC236}">
                <a16:creationId xmlns:a16="http://schemas.microsoft.com/office/drawing/2014/main" id="{851C833C-33CB-1DF3-1B5D-36F42448AA44}"/>
              </a:ext>
              <a:ext uri="{C183D7F6-B498-43B3-948B-1728B52AA6E4}">
                <adec:decorative xmlns:adec="http://schemas.microsoft.com/office/drawing/2017/decorative" val="1"/>
              </a:ext>
            </a:extLst>
          </p:cNvPr>
          <p:cNvCxnSpPr>
            <a:cxnSpLocks/>
          </p:cNvCxnSpPr>
          <p:nvPr/>
        </p:nvCxnSpPr>
        <p:spPr>
          <a:xfrm>
            <a:off x="7235533" y="2998771"/>
            <a:ext cx="0" cy="3570705"/>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id="{19ECDDFB-4A23-0E79-7237-343F0565F7FE}"/>
              </a:ext>
            </a:extLst>
          </p:cNvPr>
          <p:cNvPicPr>
            <a:picLocks noChangeAspect="1"/>
          </p:cNvPicPr>
          <p:nvPr/>
        </p:nvPicPr>
        <p:blipFill>
          <a:blip r:embed="rId3"/>
          <a:stretch>
            <a:fillRect/>
          </a:stretch>
        </p:blipFill>
        <p:spPr>
          <a:xfrm>
            <a:off x="6629131" y="3622291"/>
            <a:ext cx="1257134" cy="1099395"/>
          </a:xfrm>
          <a:prstGeom prst="rect">
            <a:avLst/>
          </a:prstGeom>
        </p:spPr>
      </p:pic>
      <p:pic>
        <p:nvPicPr>
          <p:cNvPr id="17" name="Picture 16">
            <a:extLst>
              <a:ext uri="{FF2B5EF4-FFF2-40B4-BE49-F238E27FC236}">
                <a16:creationId xmlns:a16="http://schemas.microsoft.com/office/drawing/2014/main" id="{359B3B84-03A0-4FE4-3E4F-66DFBAAA3FF8}"/>
              </a:ext>
            </a:extLst>
          </p:cNvPr>
          <p:cNvPicPr>
            <a:picLocks noChangeAspect="1"/>
          </p:cNvPicPr>
          <p:nvPr/>
        </p:nvPicPr>
        <p:blipFill>
          <a:blip r:embed="rId4"/>
          <a:stretch>
            <a:fillRect/>
          </a:stretch>
        </p:blipFill>
        <p:spPr>
          <a:xfrm>
            <a:off x="6572615" y="5187457"/>
            <a:ext cx="1313650" cy="1047594"/>
          </a:xfrm>
          <a:prstGeom prst="rect">
            <a:avLst/>
          </a:prstGeom>
        </p:spPr>
      </p:pic>
      <p:cxnSp>
        <p:nvCxnSpPr>
          <p:cNvPr id="22" name="Straight Connector 21">
            <a:extLst>
              <a:ext uri="{FF2B5EF4-FFF2-40B4-BE49-F238E27FC236}">
                <a16:creationId xmlns:a16="http://schemas.microsoft.com/office/drawing/2014/main" id="{8E944BBC-A0D3-F767-353D-527A0727565C}"/>
              </a:ext>
              <a:ext uri="{C183D7F6-B498-43B3-948B-1728B52AA6E4}">
                <adec:decorative xmlns:adec="http://schemas.microsoft.com/office/drawing/2017/decorative" val="1"/>
              </a:ext>
            </a:extLst>
          </p:cNvPr>
          <p:cNvCxnSpPr>
            <a:cxnSpLocks/>
          </p:cNvCxnSpPr>
          <p:nvPr/>
        </p:nvCxnSpPr>
        <p:spPr>
          <a:xfrm>
            <a:off x="813984" y="2068497"/>
            <a:ext cx="0" cy="42897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E34383AF-9F4C-8857-DBB8-198BA0C014EC}"/>
              </a:ext>
            </a:extLst>
          </p:cNvPr>
          <p:cNvPicPr>
            <a:picLocks noChangeAspect="1"/>
          </p:cNvPicPr>
          <p:nvPr/>
        </p:nvPicPr>
        <p:blipFill>
          <a:blip r:embed="rId5"/>
          <a:stretch>
            <a:fillRect/>
          </a:stretch>
        </p:blipFill>
        <p:spPr>
          <a:xfrm>
            <a:off x="198269" y="2391314"/>
            <a:ext cx="1157235" cy="1037686"/>
          </a:xfrm>
          <a:prstGeom prst="rect">
            <a:avLst/>
          </a:prstGeom>
        </p:spPr>
      </p:pic>
      <p:pic>
        <p:nvPicPr>
          <p:cNvPr id="11" name="Picture 10">
            <a:extLst>
              <a:ext uri="{FF2B5EF4-FFF2-40B4-BE49-F238E27FC236}">
                <a16:creationId xmlns:a16="http://schemas.microsoft.com/office/drawing/2014/main" id="{644F3C1C-683B-E362-D530-FE4948DC5964}"/>
              </a:ext>
            </a:extLst>
          </p:cNvPr>
          <p:cNvPicPr>
            <a:picLocks noChangeAspect="1"/>
          </p:cNvPicPr>
          <p:nvPr/>
        </p:nvPicPr>
        <p:blipFill>
          <a:blip r:embed="rId6"/>
          <a:stretch>
            <a:fillRect/>
          </a:stretch>
        </p:blipFill>
        <p:spPr>
          <a:xfrm>
            <a:off x="198269" y="4478970"/>
            <a:ext cx="1272890" cy="1091767"/>
          </a:xfrm>
          <a:prstGeom prst="rect">
            <a:avLst/>
          </a:prstGeom>
        </p:spPr>
      </p:pic>
    </p:spTree>
    <p:extLst>
      <p:ext uri="{BB962C8B-B14F-4D97-AF65-F5344CB8AC3E}">
        <p14:creationId xmlns:p14="http://schemas.microsoft.com/office/powerpoint/2010/main" val="3331693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invertebrate, dark, hydrozoan&#10;&#10;Description automatically generated">
            <a:extLst>
              <a:ext uri="{FF2B5EF4-FFF2-40B4-BE49-F238E27FC236}">
                <a16:creationId xmlns:a16="http://schemas.microsoft.com/office/drawing/2014/main" id="{0B89B3C5-834F-3ADA-5D1C-2EF93580EA4A}"/>
              </a:ext>
            </a:extLst>
          </p:cNvPr>
          <p:cNvPicPr>
            <a:picLocks noGrp="1" noChangeAspect="1"/>
          </p:cNvPicPr>
          <p:nvPr>
            <p:ph idx="1"/>
          </p:nvPr>
        </p:nvPicPr>
        <p:blipFill>
          <a:blip r:embed="rId2"/>
          <a:stretch>
            <a:fillRect/>
          </a:stretch>
        </p:blipFill>
        <p:spPr>
          <a:xfrm>
            <a:off x="7549576" y="1296362"/>
            <a:ext cx="3558181" cy="3558181"/>
          </a:xfrm>
        </p:spPr>
      </p:pic>
      <p:sp>
        <p:nvSpPr>
          <p:cNvPr id="11" name="TextBox 10">
            <a:extLst>
              <a:ext uri="{FF2B5EF4-FFF2-40B4-BE49-F238E27FC236}">
                <a16:creationId xmlns:a16="http://schemas.microsoft.com/office/drawing/2014/main" id="{A6781C78-670F-37E0-64BE-C98D8249E255}"/>
              </a:ext>
            </a:extLst>
          </p:cNvPr>
          <p:cNvSpPr txBox="1"/>
          <p:nvPr/>
        </p:nvSpPr>
        <p:spPr>
          <a:xfrm>
            <a:off x="6516209" y="2627791"/>
            <a:ext cx="2148395" cy="523220"/>
          </a:xfrm>
          <a:prstGeom prst="rect">
            <a:avLst/>
          </a:prstGeom>
          <a:noFill/>
        </p:spPr>
        <p:txBody>
          <a:bodyPr wrap="square" rtlCol="0">
            <a:spAutoFit/>
          </a:bodyPr>
          <a:lstStyle/>
          <a:p>
            <a:r>
              <a:rPr lang="en-US" sz="2800" b="1" dirty="0">
                <a:solidFill>
                  <a:srgbClr val="FF0000"/>
                </a:solidFill>
              </a:rPr>
              <a:t>Agriculture</a:t>
            </a:r>
            <a:endParaRPr lang="en-IN" sz="2800" b="1" dirty="0">
              <a:solidFill>
                <a:srgbClr val="FF0000"/>
              </a:solidFill>
            </a:endParaRPr>
          </a:p>
        </p:txBody>
      </p:sp>
      <p:sp>
        <p:nvSpPr>
          <p:cNvPr id="13" name="TextBox 12">
            <a:extLst>
              <a:ext uri="{FF2B5EF4-FFF2-40B4-BE49-F238E27FC236}">
                <a16:creationId xmlns:a16="http://schemas.microsoft.com/office/drawing/2014/main" id="{5BE31ECE-4AC0-741E-F19A-A6BDF949DDA3}"/>
              </a:ext>
            </a:extLst>
          </p:cNvPr>
          <p:cNvSpPr txBox="1"/>
          <p:nvPr/>
        </p:nvSpPr>
        <p:spPr>
          <a:xfrm>
            <a:off x="9852904" y="3366267"/>
            <a:ext cx="2226076" cy="523220"/>
          </a:xfrm>
          <a:prstGeom prst="rect">
            <a:avLst/>
          </a:prstGeom>
          <a:noFill/>
        </p:spPr>
        <p:txBody>
          <a:bodyPr wrap="square">
            <a:spAutoFit/>
          </a:bodyPr>
          <a:lstStyle/>
          <a:p>
            <a:r>
              <a:rPr lang="en-US" sz="2800" b="1" dirty="0">
                <a:solidFill>
                  <a:srgbClr val="FF0000"/>
                </a:solidFill>
              </a:rPr>
              <a:t>Technology</a:t>
            </a:r>
            <a:endParaRPr lang="en-IN" sz="1800" b="1" dirty="0">
              <a:solidFill>
                <a:srgbClr val="FF0000"/>
              </a:solidFill>
            </a:endParaRPr>
          </a:p>
        </p:txBody>
      </p:sp>
      <p:sp>
        <p:nvSpPr>
          <p:cNvPr id="14" name="TextBox 13">
            <a:extLst>
              <a:ext uri="{FF2B5EF4-FFF2-40B4-BE49-F238E27FC236}">
                <a16:creationId xmlns:a16="http://schemas.microsoft.com/office/drawing/2014/main" id="{815A8B35-9169-2C63-3E98-BB0F3ADFE7D3}"/>
              </a:ext>
            </a:extLst>
          </p:cNvPr>
          <p:cNvSpPr txBox="1"/>
          <p:nvPr/>
        </p:nvSpPr>
        <p:spPr>
          <a:xfrm>
            <a:off x="204186" y="275208"/>
            <a:ext cx="6187736" cy="4154984"/>
          </a:xfrm>
          <a:prstGeom prst="rect">
            <a:avLst/>
          </a:prstGeom>
          <a:noFill/>
        </p:spPr>
        <p:txBody>
          <a:bodyPr wrap="square" rtlCol="0">
            <a:spAutoFit/>
          </a:bodyPr>
          <a:lstStyle/>
          <a:p>
            <a:r>
              <a:rPr lang="en-US" sz="2400" dirty="0"/>
              <a:t>The traditional way of farming cannot be eradicated but practicing it with scientific technology can help in production and it should be one of the agenda for a scientist. Development in agriculture in India is very important as our economy depends upon it. The resources are limited so it is important to use both traditional as well as scientific approaches smartly so that productivity of crops can be improved with the utilization of scarce resources.</a:t>
            </a:r>
            <a:endParaRPr lang="en-IN" sz="2400" dirty="0"/>
          </a:p>
        </p:txBody>
      </p:sp>
      <p:pic>
        <p:nvPicPr>
          <p:cNvPr id="18" name="Picture 17">
            <a:extLst>
              <a:ext uri="{FF2B5EF4-FFF2-40B4-BE49-F238E27FC236}">
                <a16:creationId xmlns:a16="http://schemas.microsoft.com/office/drawing/2014/main" id="{C8FD6FB1-8EBF-67DE-A335-9222AC370A51}"/>
              </a:ext>
            </a:extLst>
          </p:cNvPr>
          <p:cNvPicPr>
            <a:picLocks noChangeAspect="1"/>
          </p:cNvPicPr>
          <p:nvPr/>
        </p:nvPicPr>
        <p:blipFill>
          <a:blip r:embed="rId3"/>
          <a:stretch>
            <a:fillRect/>
          </a:stretch>
        </p:blipFill>
        <p:spPr>
          <a:xfrm>
            <a:off x="204186" y="4941071"/>
            <a:ext cx="1633300" cy="1317686"/>
          </a:xfrm>
          <a:prstGeom prst="rect">
            <a:avLst/>
          </a:prstGeom>
        </p:spPr>
      </p:pic>
      <p:pic>
        <p:nvPicPr>
          <p:cNvPr id="20" name="Picture 19">
            <a:extLst>
              <a:ext uri="{FF2B5EF4-FFF2-40B4-BE49-F238E27FC236}">
                <a16:creationId xmlns:a16="http://schemas.microsoft.com/office/drawing/2014/main" id="{AF3EC5FC-83FE-BD61-43E3-791F292065EE}"/>
              </a:ext>
            </a:extLst>
          </p:cNvPr>
          <p:cNvPicPr>
            <a:picLocks noChangeAspect="1"/>
          </p:cNvPicPr>
          <p:nvPr/>
        </p:nvPicPr>
        <p:blipFill>
          <a:blip r:embed="rId4"/>
          <a:stretch>
            <a:fillRect/>
          </a:stretch>
        </p:blipFill>
        <p:spPr>
          <a:xfrm>
            <a:off x="5504155" y="4583034"/>
            <a:ext cx="2148395" cy="2025836"/>
          </a:xfrm>
          <a:prstGeom prst="rect">
            <a:avLst/>
          </a:prstGeom>
        </p:spPr>
      </p:pic>
      <p:sp>
        <p:nvSpPr>
          <p:cNvPr id="21" name="TextBox 20">
            <a:extLst>
              <a:ext uri="{FF2B5EF4-FFF2-40B4-BE49-F238E27FC236}">
                <a16:creationId xmlns:a16="http://schemas.microsoft.com/office/drawing/2014/main" id="{82933889-9A7C-6AAB-26F1-FFF6B77D0547}"/>
              </a:ext>
            </a:extLst>
          </p:cNvPr>
          <p:cNvSpPr txBox="1"/>
          <p:nvPr/>
        </p:nvSpPr>
        <p:spPr>
          <a:xfrm>
            <a:off x="1917577" y="4854544"/>
            <a:ext cx="3204839" cy="1754326"/>
          </a:xfrm>
          <a:prstGeom prst="rect">
            <a:avLst/>
          </a:prstGeom>
          <a:noFill/>
        </p:spPr>
        <p:txBody>
          <a:bodyPr wrap="square" rtlCol="0">
            <a:spAutoFit/>
          </a:bodyPr>
          <a:lstStyle/>
          <a:p>
            <a:r>
              <a:rPr lang="en-US" dirty="0"/>
              <a:t>This activity produces greatest deforestation and loss of biodiversity.</a:t>
            </a:r>
          </a:p>
          <a:p>
            <a:endParaRPr lang="en-US" dirty="0"/>
          </a:p>
          <a:p>
            <a:r>
              <a:rPr lang="en-US" dirty="0"/>
              <a:t>Agriculture is a major part of the climate problem</a:t>
            </a:r>
            <a:endParaRPr lang="en-IN" dirty="0"/>
          </a:p>
        </p:txBody>
      </p:sp>
    </p:spTree>
    <p:extLst>
      <p:ext uri="{BB962C8B-B14F-4D97-AF65-F5344CB8AC3E}">
        <p14:creationId xmlns:p14="http://schemas.microsoft.com/office/powerpoint/2010/main" val="1638932073"/>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844</TotalTime>
  <Words>1436</Words>
  <Application>Microsoft Office PowerPoint</Application>
  <PresentationFormat>Widescreen</PresentationFormat>
  <Paragraphs>211</Paragraphs>
  <Slides>28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Arial Black</vt:lpstr>
      <vt:lpstr>Avenir Next LT Pro</vt:lpstr>
      <vt:lpstr>Calibri</vt:lpstr>
      <vt:lpstr>Gill Sans Ultra Bold</vt:lpstr>
      <vt:lpstr>inherit</vt:lpstr>
      <vt:lpstr>Wingdings</vt:lpstr>
      <vt:lpstr>Office Theme</vt:lpstr>
      <vt:lpstr>PowerPoint Presentation</vt:lpstr>
      <vt:lpstr> SOFTWare for  a self  sustaining  farm  </vt:lpstr>
      <vt:lpstr>MEET OUR TEAM</vt:lpstr>
      <vt:lpstr>Content</vt:lpstr>
      <vt:lpstr>The discovery of agriculture was  the first big step towards civilized life.</vt:lpstr>
      <vt:lpstr>INTRO</vt:lpstr>
      <vt:lpstr>THEME</vt:lpstr>
      <vt:lpstr>DESCRIPTION</vt:lpstr>
      <vt:lpstr>PowerPoint Presentation</vt:lpstr>
      <vt:lpstr>Literature review</vt:lpstr>
      <vt:lpstr>Literature review table</vt:lpstr>
      <vt:lpstr>PowerPoint Presentation</vt:lpstr>
      <vt:lpstr>Articles</vt:lpstr>
      <vt:lpstr>PowerPoint Presentation</vt:lpstr>
      <vt:lpstr>PowerPoint Presentation</vt:lpstr>
      <vt:lpstr>Agriculture decline in Tamil nadu</vt:lpstr>
      <vt:lpstr>Agriculture decline in kerala</vt:lpstr>
      <vt:lpstr>System requirements</vt:lpstr>
      <vt:lpstr>PowerPoint Presentation</vt:lpstr>
      <vt:lpstr>Existing Systems</vt:lpstr>
      <vt:lpstr>Disadvantages</vt:lpstr>
      <vt:lpstr>Proposed systems</vt:lpstr>
      <vt:lpstr>ADVANTAGES</vt:lpstr>
      <vt:lpstr>SOLUTION</vt:lpstr>
      <vt:lpstr>HOW WE GET THERE</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rubenvarghese1@outlook.com</dc:creator>
  <cp:lastModifiedBy>Dharshan Rithvik</cp:lastModifiedBy>
  <cp:revision>37</cp:revision>
  <dcterms:created xsi:type="dcterms:W3CDTF">2023-01-22T11:12:18Z</dcterms:created>
  <dcterms:modified xsi:type="dcterms:W3CDTF">2023-02-05T17:40:13Z</dcterms:modified>
</cp:coreProperties>
</file>